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475" r:id="rId3"/>
    <p:sldId id="636" r:id="rId4"/>
    <p:sldId id="637" r:id="rId5"/>
    <p:sldId id="638" r:id="rId6"/>
    <p:sldId id="639" r:id="rId7"/>
    <p:sldId id="656" r:id="rId8"/>
    <p:sldId id="646" r:id="rId9"/>
    <p:sldId id="647" r:id="rId10"/>
    <p:sldId id="648" r:id="rId11"/>
    <p:sldId id="649" r:id="rId12"/>
    <p:sldId id="651" r:id="rId13"/>
    <p:sldId id="657" r:id="rId14"/>
    <p:sldId id="655" r:id="rId15"/>
    <p:sldId id="650" r:id="rId16"/>
    <p:sldId id="652" r:id="rId17"/>
    <p:sldId id="653" r:id="rId18"/>
    <p:sldId id="654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50"/>
    <a:srgbClr val="FEF0E4"/>
    <a:srgbClr val="9BBB59"/>
    <a:srgbClr val="FCDDCF"/>
    <a:srgbClr val="D0D8E8"/>
    <a:srgbClr val="FFFFFF"/>
    <a:srgbClr val="95B3D7"/>
    <a:srgbClr val="9DE68C"/>
    <a:srgbClr val="C2F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91549" autoAdjust="0"/>
  </p:normalViewPr>
  <p:slideViewPr>
    <p:cSldViewPr>
      <p:cViewPr varScale="1">
        <p:scale>
          <a:sx n="135" d="100"/>
          <a:sy n="135" d="100"/>
        </p:scale>
        <p:origin x="1248" y="176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abstraction</a:t>
            </a:r>
            <a:r>
              <a:rPr lang="en-US" baseline="0" dirty="0"/>
              <a:t> is cool </a:t>
            </a:r>
            <a:r>
              <a:rPr lang="en-US" baseline="0" dirty="0" err="1"/>
              <a:t>y'all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in the case of AFS, you're still accessing </a:t>
            </a:r>
            <a:r>
              <a:rPr lang="en-US" i="1" baseline="0" dirty="0"/>
              <a:t>files,</a:t>
            </a:r>
            <a:r>
              <a:rPr lang="en-US" i="0" baseline="0" dirty="0"/>
              <a:t> they just happen to be located elsewhere.</a:t>
            </a:r>
          </a:p>
          <a:p>
            <a:r>
              <a:rPr lang="en-US" i="0" baseline="0" dirty="0"/>
              <a:t>	- but the abstraction of the filesystem lets us pretend like they're local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example, you can get a stream of random bytes from /dev/</a:t>
            </a:r>
            <a:r>
              <a:rPr lang="en-US" dirty="0" err="1"/>
              <a:t>urandom</a:t>
            </a:r>
            <a:endParaRPr lang="en-US" dirty="0"/>
          </a:p>
          <a:p>
            <a:r>
              <a:rPr lang="en-US" dirty="0"/>
              <a:t>	- head -c 100 /dev/</a:t>
            </a:r>
            <a:r>
              <a:rPr lang="en-US" dirty="0" err="1"/>
              <a:t>urandom</a:t>
            </a:r>
            <a:r>
              <a:rPr lang="en-US" dirty="0"/>
              <a:t> &gt; file</a:t>
            </a:r>
          </a:p>
          <a:p>
            <a:r>
              <a:rPr lang="en-US" dirty="0"/>
              <a:t>	-</a:t>
            </a:r>
            <a:r>
              <a:rPr lang="en-US" baseline="0" dirty="0"/>
              <a:t> that will make a 100 byte file filled with random bytes</a:t>
            </a:r>
          </a:p>
          <a:p>
            <a:r>
              <a:rPr lang="en-US" baseline="0" dirty="0"/>
              <a:t>- or you can redirect output to /dev/null and it will disappear forever</a:t>
            </a:r>
            <a:r>
              <a:rPr lang="mr-IN" baseline="0" dirty="0"/>
              <a:t>……………………</a:t>
            </a:r>
            <a:r>
              <a:rPr lang="en-US" baseline="0" dirty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ofc</a:t>
            </a:r>
            <a:r>
              <a:rPr lang="en-US" baseline="0" dirty="0"/>
              <a:t> the major/minor numbers have themselves been abstracted, so it's possible for one module to have multiple major numbers for instance</a:t>
            </a:r>
          </a:p>
          <a:p>
            <a:r>
              <a:rPr lang="en-US" baseline="0" dirty="0"/>
              <a:t>- hey, there's /dev/</a:t>
            </a:r>
            <a:r>
              <a:rPr lang="en-US" baseline="0" dirty="0" err="1"/>
              <a:t>stdin</a:t>
            </a:r>
            <a:r>
              <a:rPr lang="mr-IN" baseline="0" dirty="0"/>
              <a:t>…</a:t>
            </a:r>
            <a:r>
              <a:rPr lang="en-US" baseline="0" dirty="0"/>
              <a:t> it's just a </a:t>
            </a:r>
            <a:r>
              <a:rPr lang="en-US" baseline="0" dirty="0" err="1"/>
              <a:t>symlink</a:t>
            </a:r>
            <a:r>
              <a:rPr lang="en-US" baseline="0" dirty="0"/>
              <a:t> to the device that's standard input for the current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I mean, internally it could be a lot more complex, but the API gives the </a:t>
            </a:r>
            <a:r>
              <a:rPr lang="en-US" i="1" baseline="0" dirty="0"/>
              <a:t>impression</a:t>
            </a:r>
            <a:r>
              <a:rPr lang="en-US" i="0" baseline="0" dirty="0"/>
              <a:t> that you're getting array indices.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see,</a:t>
            </a:r>
            <a:r>
              <a:rPr lang="en-US" baseline="0" dirty="0"/>
              <a:t> the kernel isn't a dick, it just wants everyone to follow the rules.</a:t>
            </a:r>
          </a:p>
          <a:p>
            <a:r>
              <a:rPr lang="en-US" baseline="0" dirty="0"/>
              <a:t>	- (but IRL that can be </a:t>
            </a:r>
            <a:r>
              <a:rPr lang="en-US" baseline="0" dirty="0" err="1"/>
              <a:t>dickish</a:t>
            </a:r>
            <a:r>
              <a:rPr lang="en-US" baseline="0" dirty="0"/>
              <a:t> 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scheduler is responsible for deciding which process gets a turn</a:t>
            </a:r>
            <a:r>
              <a:rPr lang="en-US" baseline="0" dirty="0"/>
              <a:t> next</a:t>
            </a:r>
          </a:p>
          <a:p>
            <a:r>
              <a:rPr lang="en-US" baseline="0" dirty="0"/>
              <a:t>- memory and storage managers are</a:t>
            </a:r>
            <a:r>
              <a:rPr lang="mr-IN" baseline="0" dirty="0"/>
              <a:t>…</a:t>
            </a:r>
            <a:r>
              <a:rPr lang="en-US" baseline="0" dirty="0"/>
              <a:t> pretty self explanatory</a:t>
            </a:r>
          </a:p>
          <a:p>
            <a:r>
              <a:rPr lang="en-US" baseline="0" dirty="0"/>
              <a:t>- low-level CPU control code is complicated stuff to control caches, hardware threading support, interrupts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- hardware access is all the stuff that talks to other hardware devices besides the CPU and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kernel module IS EXECUTING IN THE KERNEL</a:t>
            </a:r>
            <a:r>
              <a:rPr lang="en-US" baseline="0" dirty="0"/>
              <a:t>, IN KERNEL MODE. that's terrifying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848600" cy="1225021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Device Drivers (part 1)</a:t>
            </a:r>
            <a:endParaRPr lang="en-US" sz="2400" b="1" dirty="0">
              <a:latin typeface="Consolas" panose="020B060902020403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0449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'N'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609599"/>
          </a:xfrm>
        </p:spPr>
        <p:txBody>
          <a:bodyPr/>
          <a:lstStyle/>
          <a:p>
            <a:r>
              <a:rPr lang="en-US" dirty="0"/>
              <a:t>how many kinds of hardware can you think of?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mage result for video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9" y="1381419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ge result for video 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2586">
            <a:off x="6326953" y="979629"/>
            <a:ext cx="2314446" cy="15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ge result for video c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70" y="2447622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ge result for sound car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2597">
            <a:off x="2460464" y="233138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73467">
            <a:off x="3379330" y="1236533"/>
            <a:ext cx="2325565" cy="1714500"/>
          </a:xfrm>
          <a:prstGeom prst="rect">
            <a:avLst/>
          </a:prstGeom>
        </p:spPr>
      </p:pic>
      <p:pic>
        <p:nvPicPr>
          <p:cNvPr id="6154" name="Picture 10" descr="mage result for solid state driv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9500" l="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277561" y="1007382"/>
            <a:ext cx="1948902" cy="19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0873" y="4595809"/>
            <a:ext cx="4930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 didn't </a:t>
            </a:r>
            <a:r>
              <a:rPr lang="en-US" sz="2200" dirty="0" err="1"/>
              <a:t>wanna</a:t>
            </a:r>
            <a:r>
              <a:rPr lang="en-US" sz="2200" dirty="0"/>
              <a:t> put a thousand images on here but you get the idea </a:t>
            </a:r>
          </a:p>
        </p:txBody>
      </p:sp>
    </p:spTree>
    <p:extLst>
      <p:ext uri="{BB962C8B-B14F-4D97-AF65-F5344CB8AC3E}">
        <p14:creationId xmlns:p14="http://schemas.microsoft.com/office/powerpoint/2010/main" val="192623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2137980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thousands upon thousands </a:t>
            </a:r>
            <a:r>
              <a:rPr lang="en-US" dirty="0"/>
              <a:t>of pieces of hardware</a:t>
            </a:r>
          </a:p>
          <a:p>
            <a:r>
              <a:rPr lang="en-US" dirty="0"/>
              <a:t>each one works differently</a:t>
            </a:r>
          </a:p>
          <a:p>
            <a:r>
              <a:rPr lang="en-US" dirty="0"/>
              <a:t>it's completely impractical to "bake" code to control that hardware </a:t>
            </a:r>
            <a:r>
              <a:rPr lang="en-US" i="1" dirty="0"/>
              <a:t>into the kernel itself</a:t>
            </a:r>
          </a:p>
          <a:p>
            <a:pPr lvl="1"/>
            <a:r>
              <a:rPr lang="en-US" dirty="0"/>
              <a:t>the kernel would be hundreds of terabytes</a:t>
            </a:r>
          </a:p>
          <a:p>
            <a:pPr lvl="1"/>
            <a:r>
              <a:rPr lang="en-US" dirty="0"/>
              <a:t>and most of it would go unused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" y="2633281"/>
            <a:ext cx="5791200" cy="2514600"/>
            <a:chOff x="1840571" y="2763834"/>
            <a:chExt cx="5791200" cy="2514600"/>
          </a:xfrm>
        </p:grpSpPr>
        <p:sp>
          <p:nvSpPr>
            <p:cNvPr id="6" name="Rectangle 5"/>
            <p:cNvSpPr/>
            <p:nvPr/>
          </p:nvSpPr>
          <p:spPr>
            <a:xfrm>
              <a:off x="1840571" y="2763834"/>
              <a:ext cx="5791200" cy="2514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500" b="1">
                  <a:solidFill>
                    <a:schemeClr val="tx1"/>
                  </a:solidFill>
                </a:rPr>
                <a:t>Kernel</a:t>
              </a:r>
              <a:endParaRPr lang="en-US" sz="25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1771" y="3209933"/>
              <a:ext cx="3390820" cy="16224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well</a:t>
              </a:r>
              <a:r>
                <a:rPr lang="mr-IN" sz="2400" dirty="0">
                  <a:solidFill>
                    <a:schemeClr val="tx1"/>
                  </a:solidFill>
                </a:rPr>
                <a:t>…</a:t>
              </a:r>
              <a:r>
                <a:rPr lang="en-US" sz="2400" dirty="0">
                  <a:solidFill>
                    <a:schemeClr val="tx1"/>
                  </a:solidFill>
                </a:rPr>
                <a:t> what did we do when we wanted to </a:t>
              </a:r>
              <a:r>
                <a:rPr lang="en-US" sz="2400" b="1" dirty="0">
                  <a:solidFill>
                    <a:schemeClr val="tx1"/>
                  </a:solidFill>
                </a:rPr>
                <a:t>add functionality </a:t>
              </a:r>
              <a:r>
                <a:rPr lang="en-US" sz="2400" dirty="0">
                  <a:solidFill>
                    <a:schemeClr val="tx1"/>
                  </a:solidFill>
                </a:rPr>
                <a:t>to a user-mode program?</a:t>
              </a:r>
            </a:p>
          </p:txBody>
        </p:sp>
      </p:grpSp>
      <p:pic>
        <p:nvPicPr>
          <p:cNvPr id="14" name="Picture 13" descr="Image result for puzzle piece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3044">
            <a:off x="9530116" y="3831092"/>
            <a:ext cx="2074973" cy="207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9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29723 -0.17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8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plugins, but way scarier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3339"/>
          </a:xfrm>
        </p:spPr>
        <p:txBody>
          <a:bodyPr/>
          <a:lstStyle/>
          <a:p>
            <a:r>
              <a:rPr lang="en-US" dirty="0"/>
              <a:t>many OS kernels support </a:t>
            </a:r>
            <a:r>
              <a:rPr lang="en-US" b="1" dirty="0"/>
              <a:t>dynamic loading </a:t>
            </a:r>
            <a:r>
              <a:rPr lang="en-US" dirty="0"/>
              <a:t>of </a:t>
            </a:r>
            <a:r>
              <a:rPr lang="en-US" b="1" dirty="0"/>
              <a:t>kernel modules</a:t>
            </a:r>
          </a:p>
          <a:p>
            <a:pPr lvl="1"/>
            <a:r>
              <a:rPr lang="en-US" dirty="0"/>
              <a:t>essentially, plugins </a:t>
            </a:r>
            <a:r>
              <a:rPr lang="en-US" i="1" dirty="0"/>
              <a:t>for the kernel.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1000" y="2020360"/>
            <a:ext cx="5791200" cy="2514600"/>
            <a:chOff x="381000" y="2400300"/>
            <a:chExt cx="5791200" cy="2514600"/>
          </a:xfrm>
        </p:grpSpPr>
        <p:sp>
          <p:nvSpPr>
            <p:cNvPr id="7" name="Rectangle 6"/>
            <p:cNvSpPr/>
            <p:nvPr/>
          </p:nvSpPr>
          <p:spPr>
            <a:xfrm>
              <a:off x="381000" y="2400300"/>
              <a:ext cx="5791200" cy="2514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500" b="1">
                  <a:solidFill>
                    <a:schemeClr val="tx1"/>
                  </a:solidFill>
                </a:rPr>
                <a:t>Kernel</a:t>
              </a:r>
              <a:endParaRPr lang="en-US" sz="25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0" y="2552700"/>
              <a:ext cx="2431530" cy="22097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36326" y="1928707"/>
            <a:ext cx="2074973" cy="2074973"/>
            <a:chOff x="334025" y="1097982"/>
            <a:chExt cx="2074973" cy="2074973"/>
          </a:xfrm>
        </p:grpSpPr>
        <p:pic>
          <p:nvPicPr>
            <p:cNvPr id="13" name="Picture 12" descr="Image result for puzzle piece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" b="100000" l="0" r="100000">
                          <a14:foregroundMark x1="54598" y1="98276" x2="62644" y2="98563"/>
                          <a14:foregroundMark x1="35632" y1="57471" x2="52874" y2="61782"/>
                          <a14:foregroundMark x1="16954" y1="41667" x2="50000" y2="41954"/>
                          <a14:foregroundMark x1="5747" y1="29885" x2="11207" y2="78448"/>
                          <a14:foregroundMark x1="16092" y1="60920" x2="55460" y2="43678"/>
                          <a14:foregroundMark x1="39943" y1="32759" x2="10920" y2="50862"/>
                          <a14:foregroundMark x1="4885" y1="27011" x2="71839" y2="29023"/>
                          <a14:foregroundMark x1="71839" y1="28736" x2="71839" y2="93391"/>
                          <a14:foregroundMark x1="71839" y1="92816" x2="52874" y2="94253"/>
                          <a14:foregroundMark x1="52874" y1="93678" x2="52874" y2="50575"/>
                          <a14:foregroundMark x1="4310" y1="93678" x2="25000" y2="94828"/>
                          <a14:foregroundMark x1="25000" y1="94540" x2="23563" y2="54598"/>
                          <a14:foregroundMark x1="89080" y1="60632" x2="78736" y2="61494"/>
                          <a14:foregroundMark x1="39655" y1="6897" x2="39080" y2="2327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25" y="1097982"/>
              <a:ext cx="2074973" cy="207497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33133" y="2002621"/>
              <a:ext cx="1376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onsolas" charset="0"/>
                  <a:ea typeface="Consolas" charset="0"/>
                  <a:cs typeface="Consolas" charset="0"/>
                </a:rPr>
                <a:t>foo.ko</a:t>
              </a:r>
              <a:endParaRPr lang="en-US" sz="2800" b="1" dirty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88626" y="4039932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.</a:t>
            </a:r>
            <a:r>
              <a:rPr lang="en-US" sz="2200" dirty="0" err="1"/>
              <a:t>ko</a:t>
            </a:r>
            <a:r>
              <a:rPr lang="en-US" sz="2200" dirty="0"/>
              <a:t> for "kernel object"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53000" y="1028700"/>
            <a:ext cx="3048000" cy="1066535"/>
            <a:chOff x="4953000" y="1408640"/>
            <a:chExt cx="3048000" cy="1066535"/>
          </a:xfrm>
        </p:grpSpPr>
        <p:sp>
          <p:nvSpPr>
            <p:cNvPr id="16" name="TextBox 15"/>
            <p:cNvSpPr txBox="1"/>
            <p:nvPr/>
          </p:nvSpPr>
          <p:spPr>
            <a:xfrm>
              <a:off x="4953000" y="1408640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onsolas" charset="0"/>
                  <a:ea typeface="Consolas" charset="0"/>
                  <a:cs typeface="Consolas" charset="0"/>
                </a:rPr>
                <a:t>insmod</a:t>
              </a:r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sz="2800" b="1" dirty="0" err="1">
                  <a:latin typeface="Consolas" charset="0"/>
                  <a:ea typeface="Consolas" charset="0"/>
                  <a:cs typeface="Consolas" charset="0"/>
                </a:rPr>
                <a:t>foo.ko</a:t>
              </a:r>
              <a:endParaRPr lang="en-US" sz="2800" b="1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flipH="1">
              <a:off x="5092388" y="1866105"/>
              <a:ext cx="2159624" cy="609070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190" y="2210860"/>
            <a:ext cx="26512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what's scary about this?</a:t>
            </a:r>
          </a:p>
          <a:p>
            <a:pPr algn="ctr"/>
            <a:endParaRPr lang="en-US" sz="2200" dirty="0"/>
          </a:p>
          <a:p>
            <a:pPr algn="ctr"/>
            <a:r>
              <a:rPr lang="en-US" sz="2200" i="1" dirty="0"/>
              <a:t>where is this code executing?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4088" y="4734839"/>
            <a:ext cx="8401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a kernel module is </a:t>
            </a:r>
            <a:r>
              <a:rPr lang="en-US" sz="2200" b="1" dirty="0"/>
              <a:t>evil</a:t>
            </a:r>
            <a:r>
              <a:rPr lang="en-US" sz="2200" dirty="0"/>
              <a:t> or </a:t>
            </a:r>
            <a:r>
              <a:rPr lang="en-US" sz="2200" b="1" dirty="0"/>
              <a:t>broken</a:t>
            </a:r>
            <a:r>
              <a:rPr lang="en-US" sz="2200" dirty="0"/>
              <a:t>, </a:t>
            </a:r>
            <a:r>
              <a:rPr lang="en-US" sz="2200" i="1" dirty="0"/>
              <a:t>you're </a:t>
            </a:r>
            <a:r>
              <a:rPr lang="en-US" sz="2200" i="1" dirty="0" err="1"/>
              <a:t>gonna</a:t>
            </a:r>
            <a:r>
              <a:rPr lang="en-US" sz="2200" i="1" dirty="0"/>
              <a:t> have a bad time.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70917-7AAF-E841-88EC-BAE153CA2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895236"/>
            <a:ext cx="60071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2.22222E-6 C -0.01476 -0.05389 -0.02951 -0.10806 -0.07222 -0.12889 C -0.11476 -0.15 -0.21424 -0.15667 -0.25608 -0.12556 C -0.29809 -0.09417 -0.32378 0.05861 -0.32378 0.05861 " pathEditMode="relative" ptsTypes="AAAA">
                                      <p:cBhvr>
                                        <p:cTn id="1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00347 -0.1938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p" bldLvl="2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bizarre usb input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674553" y="1805689"/>
            <a:ext cx="4594444" cy="21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57199"/>
          </a:xfrm>
        </p:spPr>
        <p:txBody>
          <a:bodyPr/>
          <a:lstStyle/>
          <a:p>
            <a:r>
              <a:rPr lang="en-US" dirty="0"/>
              <a:t>when a kernel module is loaded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0624" y="1181099"/>
            <a:ext cx="2133600" cy="3831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>
                <a:solidFill>
                  <a:schemeClr val="tx1"/>
                </a:solidFill>
              </a:rPr>
              <a:t>Kernel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1891" y="1159932"/>
            <a:ext cx="2133600" cy="38311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>
                <a:solidFill>
                  <a:schemeClr val="tx1"/>
                </a:solidFill>
              </a:rPr>
              <a:t>Module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714500" y="990500"/>
            <a:ext cx="1828800" cy="761999"/>
          </a:xfrm>
          <a:prstGeom prst="wedgeRoundRectCallout">
            <a:avLst>
              <a:gd name="adj1" fmla="val -74121"/>
              <a:gd name="adj2" fmla="val 44461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welcome to the kernel!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276600" y="1552132"/>
            <a:ext cx="2154767" cy="815597"/>
          </a:xfrm>
          <a:prstGeom prst="wedgeRoundRectCallout">
            <a:avLst>
              <a:gd name="adj1" fmla="val 79126"/>
              <a:gd name="adj2" fmla="val 41244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yay! here are the things I can do: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545"/>
              </p:ext>
            </p:extLst>
          </p:nvPr>
        </p:nvGraphicFramePr>
        <p:xfrm>
          <a:off x="3831167" y="2481155"/>
          <a:ext cx="2343574" cy="11887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34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nsolas" charset="0"/>
                          <a:ea typeface="Consolas" charset="0"/>
                          <a:cs typeface="Consolas" charset="0"/>
                        </a:rPr>
                        <a:t>handle_weirdo</a:t>
                      </a:r>
                      <a:r>
                        <a:rPr lang="en-US" sz="20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whatever()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nsolas" charset="0"/>
                          <a:ea typeface="Consolas" charset="0"/>
                          <a:cs typeface="Consolas" charset="0"/>
                        </a:rPr>
                        <a:t>more_stuff</a:t>
                      </a:r>
                      <a:r>
                        <a:rPr lang="en-US" sz="20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1576916" y="2558328"/>
            <a:ext cx="2103967" cy="1068479"/>
          </a:xfrm>
          <a:prstGeom prst="wedgeRoundRectCallout">
            <a:avLst>
              <a:gd name="adj1" fmla="val -77902"/>
              <a:gd name="adj2" fmla="val -38872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ok, I'll let you know if anyone needs them.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727201" y="3783301"/>
            <a:ext cx="1827742" cy="445799"/>
          </a:xfrm>
          <a:prstGeom prst="wedgeRoundRectCallout">
            <a:avLst>
              <a:gd name="adj1" fmla="val -77902"/>
              <a:gd name="adj2" fmla="val -38872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is that yours?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688292" y="4229100"/>
            <a:ext cx="1102783" cy="529306"/>
          </a:xfrm>
          <a:prstGeom prst="wedgeRoundRectCallout">
            <a:avLst>
              <a:gd name="adj1" fmla="val 95587"/>
              <a:gd name="adj2" fmla="val -6394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yeah</a:t>
            </a:r>
            <a:r>
              <a:rPr lang="mr-IN" sz="2000" dirty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214659" y="960867"/>
            <a:ext cx="1180888" cy="655621"/>
          </a:xfrm>
          <a:prstGeom prst="wedgeRoundRectCallout">
            <a:avLst>
              <a:gd name="adj1" fmla="val 49378"/>
              <a:gd name="adj2" fmla="val 14526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HAY GUISE!!!</a:t>
            </a:r>
          </a:p>
        </p:txBody>
      </p:sp>
    </p:spTree>
    <p:extLst>
      <p:ext uri="{BB962C8B-B14F-4D97-AF65-F5344CB8AC3E}">
        <p14:creationId xmlns:p14="http://schemas.microsoft.com/office/powerpoint/2010/main" val="2110369506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33 0.02333 L -0.36389 0.01333 " pathEditMode="fixed" rAng="0" ptsTypes="AA" p14:bounceEnd="50000">
                                          <p:cBhvr>
                                            <p:cTn id="30" dur="7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38" y="-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2" grpId="0" animBg="1"/>
          <p:bldP spid="11" grpId="0" animBg="1"/>
          <p:bldP spid="14" grpId="0" animBg="1"/>
          <p:bldP spid="15" grpId="0" animBg="1"/>
          <p:bldP spid="16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33 0.02333 L -0.36389 0.01333 " pathEditMode="fixed" rAng="0" ptsTypes="AA">
                                          <p:cBhvr>
                                            <p:cTn id="30" dur="7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38" y="-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2" grpId="0" animBg="1"/>
          <p:bldP spid="11" grpId="0" animBg="1"/>
          <p:bldP spid="14" grpId="0" animBg="1"/>
          <p:bldP spid="15" grpId="0" animBg="1"/>
          <p:bldP spid="16" grpId="0" animBg="1"/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91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beep beep honk honk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device driver</a:t>
            </a:r>
            <a:r>
              <a:rPr lang="en-US" dirty="0"/>
              <a:t> </a:t>
            </a:r>
            <a:r>
              <a:rPr lang="en-US" i="1" dirty="0"/>
              <a:t>is a kind of kernel module</a:t>
            </a:r>
            <a:r>
              <a:rPr lang="en-US" dirty="0"/>
              <a:t> which allows the kernel to communicate with a piece of hardware. like a translator.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485900"/>
            <a:ext cx="3124200" cy="32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Kernel</a:t>
            </a:r>
          </a:p>
        </p:txBody>
      </p:sp>
      <p:pic>
        <p:nvPicPr>
          <p:cNvPr id="7" name="Picture 2" descr="mage result for video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82741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3771900" y="1244542"/>
            <a:ext cx="2971800" cy="549129"/>
          </a:xfrm>
          <a:prstGeom prst="wedgeRectCallout">
            <a:avLst>
              <a:gd name="adj1" fmla="val 37600"/>
              <a:gd name="adj2" fmla="val 1621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你明白我说的吗？</a:t>
            </a: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513589" y="1943100"/>
            <a:ext cx="1629561" cy="454229"/>
          </a:xfrm>
          <a:prstGeom prst="wedgeRectCallout">
            <a:avLst>
              <a:gd name="adj1" fmla="val -124179"/>
              <a:gd name="adj2" fmla="val -6298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what??</a:t>
            </a:r>
            <a:endParaRPr lang="en-US" sz="2400" b="1" dirty="0">
              <a:solidFill>
                <a:srgbClr val="FF00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37644" y="3046078"/>
            <a:ext cx="1462831" cy="1391524"/>
            <a:chOff x="6736327" y="2308648"/>
            <a:chExt cx="1462831" cy="1391524"/>
          </a:xfrm>
        </p:grpSpPr>
        <p:pic>
          <p:nvPicPr>
            <p:cNvPr id="11" name="Picture 10" descr="Image result for puzzle piece symbo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6327" y="2308648"/>
              <a:ext cx="1391524" cy="139152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822228" y="2922924"/>
              <a:ext cx="1376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onsolas" charset="0"/>
                  <a:ea typeface="Consolas" charset="0"/>
                  <a:cs typeface="Consolas" charset="0"/>
                </a:rPr>
                <a:t>driver</a:t>
              </a:r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1720837" y="2451858"/>
            <a:ext cx="2362636" cy="549129"/>
          </a:xfrm>
          <a:prstGeom prst="wedgeRectCallout">
            <a:avLst>
              <a:gd name="adj1" fmla="val 41861"/>
              <a:gd name="adj2" fmla="val 14229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they said, "do you understand me?"</a:t>
            </a:r>
            <a:endParaRPr lang="en-US" sz="1800" dirty="0">
              <a:solidFill>
                <a:srgbClr val="0070C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949097" y="4119345"/>
            <a:ext cx="2201384" cy="454229"/>
          </a:xfrm>
          <a:prstGeom prst="wedgeRectCallout">
            <a:avLst>
              <a:gd name="adj1" fmla="val -36148"/>
              <a:gd name="adj2" fmla="val -1830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altLang="zh-CN" sz="1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…</a:t>
            </a:r>
            <a:r>
              <a:rPr lang="en-US" altLang="zh-CN" sz="1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tell them I love them.</a:t>
            </a:r>
            <a:endParaRPr lang="en-US" sz="1400" b="1" dirty="0">
              <a:solidFill>
                <a:srgbClr val="FF00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70415" y="3167805"/>
            <a:ext cx="1629561" cy="454229"/>
          </a:xfrm>
          <a:prstGeom prst="wedgeRectCallout">
            <a:avLst>
              <a:gd name="adj1" fmla="val -52621"/>
              <a:gd name="adj2" fmla="val -266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oh.</a:t>
            </a:r>
            <a:endParaRPr lang="en-US" sz="2400" b="1" dirty="0">
              <a:solidFill>
                <a:srgbClr val="FF00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44859" y="3800212"/>
            <a:ext cx="1919332" cy="549129"/>
          </a:xfrm>
          <a:prstGeom prst="wedgeRectCallout">
            <a:avLst>
              <a:gd name="adj1" fmla="val -75349"/>
              <a:gd name="adj2" fmla="val 75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“我爱你。”</a:t>
            </a:r>
            <a:endParaRPr lang="en-US" sz="24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171482" y="4835729"/>
            <a:ext cx="2362636" cy="400136"/>
          </a:xfrm>
          <a:prstGeom prst="wedgeRectCallout">
            <a:avLst>
              <a:gd name="adj1" fmla="val 33538"/>
              <a:gd name="adj2" fmla="val -1370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I think you blew it.</a:t>
            </a:r>
            <a:endParaRPr lang="en-US" sz="1800" dirty="0">
              <a:solidFill>
                <a:srgbClr val="0070C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2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92083 -4.44444E-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There are two broad classes of devices: </a:t>
            </a:r>
            <a:r>
              <a:rPr lang="en-US" b="1" dirty="0"/>
              <a:t>pipes </a:t>
            </a:r>
            <a:r>
              <a:rPr lang="en-US" dirty="0"/>
              <a:t>and</a:t>
            </a:r>
            <a:r>
              <a:rPr lang="en-US" b="1" dirty="0"/>
              <a:t> notebooks.</a:t>
            </a:r>
          </a:p>
          <a:p>
            <a:pPr lvl="1"/>
            <a:r>
              <a:rPr lang="en-US" dirty="0"/>
              <a:t>uh, I mean </a:t>
            </a:r>
            <a:r>
              <a:rPr lang="en-US" b="1" dirty="0"/>
              <a:t>character</a:t>
            </a:r>
            <a:r>
              <a:rPr lang="en-US" dirty="0"/>
              <a:t> and </a:t>
            </a:r>
            <a:r>
              <a:rPr lang="en-US" b="1" dirty="0"/>
              <a:t>block</a:t>
            </a:r>
            <a:r>
              <a:rPr lang="en-US" dirty="0"/>
              <a:t>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7300" y="13335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Character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0700" y="13335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788134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they're like a pipe: </a:t>
            </a:r>
            <a:r>
              <a:rPr lang="en-US" sz="2200" b="1" dirty="0"/>
              <a:t>one way, </a:t>
            </a:r>
            <a:r>
              <a:rPr lang="en-US" sz="2200" dirty="0"/>
              <a:t>and the data goes through </a:t>
            </a:r>
            <a:r>
              <a:rPr lang="en-US" sz="2200" b="1" dirty="0"/>
              <a:t>one byte at a time.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805336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they're like a notebook: you can go to any </a:t>
            </a:r>
            <a:r>
              <a:rPr lang="en-US" sz="2200" b="1" dirty="0"/>
              <a:t>location </a:t>
            </a:r>
            <a:r>
              <a:rPr lang="en-US" sz="2200" dirty="0"/>
              <a:t>and </a:t>
            </a:r>
            <a:r>
              <a:rPr lang="en-US" sz="2200" b="1" dirty="0"/>
              <a:t>access a bunch of data at once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0342" y="3106109"/>
            <a:ext cx="2590615" cy="1441076"/>
            <a:chOff x="609599" y="3025569"/>
            <a:chExt cx="2590615" cy="1441076"/>
          </a:xfrm>
        </p:grpSpPr>
        <p:grpSp>
          <p:nvGrpSpPr>
            <p:cNvPr id="12" name="Group 11"/>
            <p:cNvGrpSpPr/>
            <p:nvPr/>
          </p:nvGrpSpPr>
          <p:grpSpPr>
            <a:xfrm rot="2194316">
              <a:off x="1097792" y="3923654"/>
              <a:ext cx="2102422" cy="542991"/>
              <a:chOff x="3048001" y="2633068"/>
              <a:chExt cx="2102422" cy="107639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15" name="Right Arrow 14"/>
            <p:cNvSpPr/>
            <p:nvPr/>
          </p:nvSpPr>
          <p:spPr>
            <a:xfrm rot="2214621">
              <a:off x="609599" y="3025569"/>
              <a:ext cx="761999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88946" y="2652854"/>
            <a:ext cx="3552857" cy="3183264"/>
            <a:chOff x="4788946" y="2652854"/>
            <a:chExt cx="3552857" cy="3183264"/>
          </a:xfrm>
        </p:grpSpPr>
        <p:pic>
          <p:nvPicPr>
            <p:cNvPr id="10242" name="Picture 2" descr="mage result for notebook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7800">
              <a:off x="4788946" y="2652854"/>
              <a:ext cx="3552857" cy="318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785028">
              <a:off x="5257800" y="3007452"/>
              <a:ext cx="431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34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389497">
              <a:off x="7611897" y="3279893"/>
              <a:ext cx="431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35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560355">
              <a:off x="5434552" y="3312651"/>
              <a:ext cx="79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words words words words words!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560355">
              <a:off x="6844486" y="3441681"/>
              <a:ext cx="79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words words words words words!</a:t>
              </a:r>
              <a:endParaRPr lang="en-US" sz="16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30733" y="2972132"/>
            <a:ext cx="2596264" cy="1431543"/>
            <a:chOff x="603950" y="3035102"/>
            <a:chExt cx="2596264" cy="1431543"/>
          </a:xfrm>
        </p:grpSpPr>
        <p:grpSp>
          <p:nvGrpSpPr>
            <p:cNvPr id="26" name="Group 25"/>
            <p:cNvGrpSpPr/>
            <p:nvPr/>
          </p:nvGrpSpPr>
          <p:grpSpPr>
            <a:xfrm rot="2194316">
              <a:off x="1097792" y="3923654"/>
              <a:ext cx="2102422" cy="542991"/>
              <a:chOff x="3048001" y="2633068"/>
              <a:chExt cx="2102422" cy="107639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27" name="Right Arrow 26"/>
            <p:cNvSpPr/>
            <p:nvPr/>
          </p:nvSpPr>
          <p:spPr>
            <a:xfrm rot="2200645" flipH="1">
              <a:off x="603950" y="3035102"/>
              <a:ext cx="773297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691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</a:t>
            </a:r>
            <a:r>
              <a:rPr lang="en-US" sz="1600" dirty="0"/>
              <a:t>(animated)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which kind of device do you </a:t>
            </a:r>
            <a:r>
              <a:rPr lang="en-US"/>
              <a:t>think each of these 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96" y="702667"/>
            <a:ext cx="1539811" cy="15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41803" y="1337124"/>
            <a:ext cx="783985" cy="10621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36502" y="2044347"/>
            <a:ext cx="2045611" cy="1580361"/>
            <a:chOff x="5943600" y="986913"/>
            <a:chExt cx="2759452" cy="2131847"/>
          </a:xfrm>
        </p:grpSpPr>
        <p:grpSp>
          <p:nvGrpSpPr>
            <p:cNvPr id="11" name="Group 10"/>
            <p:cNvGrpSpPr/>
            <p:nvPr/>
          </p:nvGrpSpPr>
          <p:grpSpPr>
            <a:xfrm>
              <a:off x="5943600" y="986913"/>
              <a:ext cx="2656219" cy="1897299"/>
              <a:chOff x="5444455" y="846991"/>
              <a:chExt cx="3048000" cy="2177143"/>
            </a:xfrm>
          </p:grpSpPr>
          <p:pic>
            <p:nvPicPr>
              <p:cNvPr id="13" name="Picture 2" descr="mage result for computer chip clipa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4455" y="846991"/>
                <a:ext cx="3048000" cy="2177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895555" y="1205358"/>
                <a:ext cx="2308138" cy="1191040"/>
              </a:xfrm>
              <a:prstGeom prst="rect">
                <a:avLst/>
              </a:prstGeom>
              <a:noFill/>
              <a:scene3d>
                <a:camera prst="orthographicFront">
                  <a:rot lat="19568436" lon="2771144" rev="18150305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/>
                  <a:t>RAM</a:t>
                </a:r>
              </a:p>
            </p:txBody>
          </p:sp>
        </p:grpSp>
        <p:pic>
          <p:nvPicPr>
            <p:cNvPr id="12" name="Picture 4" descr="mage result for googly ey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8035">
              <a:off x="7670441" y="2086149"/>
              <a:ext cx="1032611" cy="103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81000" y="9399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Character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9399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Block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2908" y="3106520"/>
            <a:ext cx="1992801" cy="1469173"/>
          </a:xfrm>
          <a:prstGeom prst="rect">
            <a:avLst/>
          </a:prstGeom>
        </p:spPr>
      </p:pic>
      <p:pic>
        <p:nvPicPr>
          <p:cNvPr id="18" name="Picture 2" descr="mage result for video car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" b="97292" l="0" r="100000">
                        <a14:foregroundMark x1="46250" y1="67500" x2="46250" y2="67500"/>
                        <a14:foregroundMark x1="55781" y1="8333" x2="55781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51" y="3982210"/>
            <a:ext cx="1851313" cy="13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0208 0.089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717 -0.09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4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3854 0.2169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33038 -0.0152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8 C -0.0625 0.01472 -0.125 0.02944 -0.16024 0.0325 C -0.19566 0.03555 -0.20417 0.02694 -0.21198 0.01888 C -0.21962 0.01055 -0.28889 -0.01362 -0.2066 -0.0175 C -0.1243 -0.02112 0.20087 0.02222 0.2816 -0.00362 C 0.36215 -0.02945 0.38577 -0.16445 0.27726 -0.17223 C 0.16875 -0.18 -0.26232 -0.01917 -0.36996 -0.05 C -0.4776 -0.08112 -0.44618 -0.27167 -0.36892 -0.35778 C -0.29167 -0.44445 -0.01094 -0.58639 0.0934 -0.56778 C 0.19774 -0.54917 0.27465 -0.33223 0.25677 -0.24612 C 0.23906 -0.16028 0.04202 -0.02889 -0.01302 -0.05167 C -0.06805 -0.07473 -0.14444 -0.34306 -0.07326 -0.38389 C -0.00208 -0.42445 0.6566 0.035 0.77535 0.1425 " pathEditMode="relative" rAng="0" ptsTypes="AAAAAAAAAAAAA">
                                      <p:cBhvr>
                                        <p:cTn id="4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a hard time classifying something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>
            <a:normAutofit/>
          </a:bodyPr>
          <a:lstStyle/>
          <a:p>
            <a:r>
              <a:rPr lang="mr-IN" dirty="0"/>
              <a:t>…</a:t>
            </a:r>
            <a:r>
              <a:rPr lang="en-US" dirty="0"/>
              <a:t>either your classification scheme needs to be expanded</a:t>
            </a:r>
          </a:p>
          <a:p>
            <a:r>
              <a:rPr lang="mr-IN" dirty="0"/>
              <a:t>…</a:t>
            </a:r>
            <a:r>
              <a:rPr lang="en-US" dirty="0"/>
              <a:t>or you should </a:t>
            </a:r>
            <a:r>
              <a:rPr lang="en-US" b="1" i="1" dirty="0"/>
              <a:t>split up</a:t>
            </a:r>
            <a:r>
              <a:rPr lang="en-US" b="1" dirty="0"/>
              <a:t> </a:t>
            </a:r>
            <a:r>
              <a:rPr lang="en-US" dirty="0"/>
              <a:t>the complex thing into simpler parts.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mage result for video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3056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895600" y="1409700"/>
            <a:ext cx="4065437" cy="533400"/>
            <a:chOff x="3505200" y="1409700"/>
            <a:chExt cx="4065437" cy="533400"/>
          </a:xfrm>
        </p:grpSpPr>
        <p:grpSp>
          <p:nvGrpSpPr>
            <p:cNvPr id="10" name="Group 9"/>
            <p:cNvGrpSpPr/>
            <p:nvPr/>
          </p:nvGrpSpPr>
          <p:grpSpPr>
            <a:xfrm>
              <a:off x="3505200" y="1492640"/>
              <a:ext cx="1690262" cy="423895"/>
              <a:chOff x="3048001" y="2633068"/>
              <a:chExt cx="2102422" cy="107639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13" name="Right Arrow 12"/>
            <p:cNvSpPr/>
            <p:nvPr/>
          </p:nvSpPr>
          <p:spPr>
            <a:xfrm flipH="1">
              <a:off x="5251261" y="1409700"/>
              <a:ext cx="705137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2197" y="1446625"/>
              <a:ext cx="15584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commands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5600" y="2017677"/>
            <a:ext cx="3429044" cy="533400"/>
            <a:chOff x="3505200" y="2017677"/>
            <a:chExt cx="3429044" cy="533400"/>
          </a:xfrm>
        </p:grpSpPr>
        <p:grpSp>
          <p:nvGrpSpPr>
            <p:cNvPr id="15" name="Group 14"/>
            <p:cNvGrpSpPr/>
            <p:nvPr/>
          </p:nvGrpSpPr>
          <p:grpSpPr>
            <a:xfrm>
              <a:off x="3505200" y="2100617"/>
              <a:ext cx="1690262" cy="423895"/>
              <a:chOff x="3048001" y="2633068"/>
              <a:chExt cx="2102422" cy="107639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18" name="Right Arrow 17"/>
            <p:cNvSpPr/>
            <p:nvPr/>
          </p:nvSpPr>
          <p:spPr>
            <a:xfrm rot="10800000" flipH="1">
              <a:off x="5251261" y="2017677"/>
              <a:ext cx="705137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2197" y="2054602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status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28570" y="2479004"/>
            <a:ext cx="3276407" cy="1305908"/>
            <a:chOff x="3838170" y="2479004"/>
            <a:chExt cx="3276407" cy="1305908"/>
          </a:xfrm>
        </p:grpSpPr>
        <p:pic>
          <p:nvPicPr>
            <p:cNvPr id="20" name="Picture 2" descr="mage result for notebook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09311">
              <a:off x="3838170" y="2479004"/>
              <a:ext cx="1457531" cy="130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195462" y="2807321"/>
              <a:ext cx="19191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graphics RAM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10137" y="3422399"/>
            <a:ext cx="3941492" cy="1305908"/>
            <a:chOff x="3819737" y="3422399"/>
            <a:chExt cx="3941492" cy="1305908"/>
          </a:xfrm>
        </p:grpSpPr>
        <p:sp>
          <p:nvSpPr>
            <p:cNvPr id="23" name="TextBox 22"/>
            <p:cNvSpPr txBox="1"/>
            <p:nvPr/>
          </p:nvSpPr>
          <p:spPr>
            <a:xfrm>
              <a:off x="5195462" y="3825311"/>
              <a:ext cx="25657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configuration ROM</a:t>
              </a:r>
            </a:p>
          </p:txBody>
        </p:sp>
        <p:pic>
          <p:nvPicPr>
            <p:cNvPr id="24" name="Picture 2" descr="mage result for notebook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09311">
              <a:off x="3819737" y="3422399"/>
              <a:ext cx="1457531" cy="130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393337" y="4682798"/>
            <a:ext cx="6207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one </a:t>
            </a:r>
            <a:r>
              <a:rPr lang="en-US" sz="2200" i="1" dirty="0"/>
              <a:t>hardware</a:t>
            </a:r>
            <a:r>
              <a:rPr lang="en-US" sz="2200" dirty="0"/>
              <a:t> device, multiple </a:t>
            </a:r>
            <a:r>
              <a:rPr lang="en-US" sz="2200" b="1" i="1" dirty="0"/>
              <a:t>software</a:t>
            </a:r>
            <a:r>
              <a:rPr lang="en-US" sz="2200" dirty="0"/>
              <a:t> devices!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408586" y="1333500"/>
            <a:ext cx="1501993" cy="1320085"/>
            <a:chOff x="7408586" y="1333500"/>
            <a:chExt cx="1501993" cy="1320085"/>
          </a:xfrm>
        </p:grpSpPr>
        <p:sp>
          <p:nvSpPr>
            <p:cNvPr id="30" name="TextBox 29"/>
            <p:cNvSpPr txBox="1"/>
            <p:nvPr/>
          </p:nvSpPr>
          <p:spPr>
            <a:xfrm>
              <a:off x="7696609" y="1416515"/>
              <a:ext cx="12139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"</a:t>
              </a:r>
              <a:r>
                <a:rPr lang="en-US" sz="2200"/>
                <a:t>data across time</a:t>
              </a:r>
              <a:r>
                <a:rPr lang="en-US" sz="2200" dirty="0"/>
                <a:t>"</a:t>
              </a:r>
            </a:p>
          </p:txBody>
        </p:sp>
        <p:sp>
          <p:nvSpPr>
            <p:cNvPr id="33" name="Right Brace 32"/>
            <p:cNvSpPr/>
            <p:nvPr/>
          </p:nvSpPr>
          <p:spPr>
            <a:xfrm>
              <a:off x="7408586" y="1333500"/>
              <a:ext cx="381000" cy="1320085"/>
            </a:xfrm>
            <a:prstGeom prst="rightBrace">
              <a:avLst>
                <a:gd name="adj1" fmla="val 50168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08586" y="3008149"/>
            <a:ext cx="1571167" cy="1320085"/>
            <a:chOff x="7408586" y="3008149"/>
            <a:chExt cx="1571167" cy="1320085"/>
          </a:xfrm>
        </p:grpSpPr>
        <p:sp>
          <p:nvSpPr>
            <p:cNvPr id="32" name="TextBox 31"/>
            <p:cNvSpPr txBox="1"/>
            <p:nvPr/>
          </p:nvSpPr>
          <p:spPr>
            <a:xfrm>
              <a:off x="7624787" y="3022764"/>
              <a:ext cx="13549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/>
                <a:t>"data across space"</a:t>
              </a:r>
              <a:endParaRPr lang="en-US" sz="2200" dirty="0"/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7408586" y="3008149"/>
              <a:ext cx="381000" cy="1320085"/>
            </a:xfrm>
            <a:prstGeom prst="rightBrace">
              <a:avLst>
                <a:gd name="adj1" fmla="val 50168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530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it's also useful to have "devices" which aren't really "devices" at 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49867"/>
            <a:ext cx="3171655" cy="22601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94265" y="3310050"/>
            <a:ext cx="3672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teletype</a:t>
            </a:r>
            <a:r>
              <a:rPr lang="en-US" sz="2200" dirty="0"/>
              <a:t> machines let you log into remote computers</a:t>
            </a:r>
            <a:endParaRPr lang="en-US" sz="2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878" y="1056216"/>
            <a:ext cx="2527544" cy="22538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614665" y="3352384"/>
            <a:ext cx="293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then came </a:t>
            </a:r>
            <a:r>
              <a:rPr lang="en-US" sz="2200" b="1" dirty="0"/>
              <a:t>terminals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1955" y="1538936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we use </a:t>
            </a:r>
            <a:r>
              <a:rPr lang="en-US" sz="2200" b="1" dirty="0"/>
              <a:t>terminal emulators </a:t>
            </a:r>
            <a:r>
              <a:rPr lang="en-US" sz="2200" dirty="0"/>
              <a:t>(Terminal, </a:t>
            </a:r>
            <a:r>
              <a:rPr lang="en-US" sz="2200" dirty="0" err="1"/>
              <a:t>PuTTY</a:t>
            </a:r>
            <a:r>
              <a:rPr lang="en-US" sz="22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978" y="4163740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you log into </a:t>
            </a:r>
            <a:r>
              <a:rPr lang="en-US" sz="2200" dirty="0" err="1"/>
              <a:t>thoth</a:t>
            </a:r>
            <a:r>
              <a:rPr lang="en-US" sz="2200" dirty="0"/>
              <a:t>, it gives you a </a:t>
            </a:r>
            <a:r>
              <a:rPr lang="en-US" sz="2200" b="1" dirty="0" err="1"/>
              <a:t>tty</a:t>
            </a:r>
            <a:r>
              <a:rPr lang="en-US" sz="2200" dirty="0"/>
              <a:t>: a </a:t>
            </a:r>
            <a:r>
              <a:rPr lang="en-US" sz="2200" b="1" i="1" dirty="0">
                <a:solidFill>
                  <a:srgbClr val="FF0000"/>
                </a:solidFill>
              </a:rPr>
              <a:t>teletype device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712613"/>
            <a:ext cx="807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teletypes haven't existed for decades, but the OS doesn't care!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36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7 BEFORE trying to start project 3. trust me.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Kernel's</a:t>
            </a:r>
            <a:br>
              <a:rPr lang="en-US" dirty="0"/>
            </a:br>
            <a:r>
              <a:rPr lang="en-US" dirty="0"/>
              <a:t>Virtual Filesystems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84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56" descr="Image result for mainframe"/>
          <p:cNvPicPr preferRelativeResize="0"/>
          <p:nvPr/>
        </p:nvPicPr>
        <p:blipFill rotWithShape="1">
          <a:blip r:embed="rId3">
            <a:alphaModFix/>
          </a:blip>
          <a:srcRect l="2341" r="46866" b="7183"/>
          <a:stretch/>
        </p:blipFill>
        <p:spPr>
          <a:xfrm>
            <a:off x="5310611" y="1202408"/>
            <a:ext cx="1789659" cy="2473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"File"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the POSIX filesystem is just a way of organizing names.</a:t>
            </a:r>
          </a:p>
          <a:p>
            <a:r>
              <a:rPr lang="en-US" b="1" dirty="0"/>
              <a:t>virtual filesystems </a:t>
            </a:r>
            <a:r>
              <a:rPr lang="en-US" dirty="0"/>
              <a:t>are directories which </a:t>
            </a:r>
            <a:r>
              <a:rPr lang="en-US" i="1" dirty="0"/>
              <a:t>aren't on the hard drive.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87675">
            <a:off x="840530" y="3289597"/>
            <a:ext cx="2325565" cy="1714500"/>
          </a:xfrm>
          <a:prstGeom prst="rect">
            <a:avLst/>
          </a:prstGeom>
        </p:spPr>
      </p:pic>
      <p:sp>
        <p:nvSpPr>
          <p:cNvPr id="7" name="Rectangle: Rounded Corners 7"/>
          <p:cNvSpPr/>
          <p:nvPr/>
        </p:nvSpPr>
        <p:spPr>
          <a:xfrm>
            <a:off x="378005" y="2539208"/>
            <a:ext cx="1235596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/bin/ls</a:t>
            </a:r>
          </a:p>
        </p:txBody>
      </p:sp>
      <p:sp>
        <p:nvSpPr>
          <p:cNvPr id="8" name="Circular Arrow 7"/>
          <p:cNvSpPr/>
          <p:nvPr/>
        </p:nvSpPr>
        <p:spPr>
          <a:xfrm>
            <a:off x="1007387" y="2820990"/>
            <a:ext cx="1295400" cy="1561570"/>
          </a:xfrm>
          <a:prstGeom prst="circularArrow">
            <a:avLst>
              <a:gd name="adj1" fmla="val 12500"/>
              <a:gd name="adj2" fmla="val 1039976"/>
              <a:gd name="adj3" fmla="val 20457681"/>
              <a:gd name="adj4" fmla="val 162747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7"/>
          <p:cNvSpPr/>
          <p:nvPr/>
        </p:nvSpPr>
        <p:spPr>
          <a:xfrm>
            <a:off x="378005" y="1719793"/>
            <a:ext cx="1235596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/</a:t>
            </a:r>
            <a:r>
              <a:rPr lang="en-US" sz="2400" b="1" dirty="0" err="1"/>
              <a:t>afs</a:t>
            </a:r>
            <a:r>
              <a:rPr lang="en-US" sz="2400" b="1" dirty="0"/>
              <a:t>/</a:t>
            </a:r>
            <a:r>
              <a:rPr lang="mr-IN" sz="2400" b="1" dirty="0"/>
              <a:t>…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6414">
            <a:off x="7010389" y="2291667"/>
            <a:ext cx="1612451" cy="1188764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 rot="20514417">
            <a:off x="3124498" y="1499168"/>
            <a:ext cx="1828800" cy="95605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internets</a:t>
            </a:r>
          </a:p>
        </p:txBody>
      </p:sp>
      <p:sp>
        <p:nvSpPr>
          <p:cNvPr id="15" name="Circular Arrow 14"/>
          <p:cNvSpPr/>
          <p:nvPr/>
        </p:nvSpPr>
        <p:spPr>
          <a:xfrm>
            <a:off x="6420297" y="1606138"/>
            <a:ext cx="1295400" cy="1561570"/>
          </a:xfrm>
          <a:prstGeom prst="circularArrow">
            <a:avLst>
              <a:gd name="adj1" fmla="val 12500"/>
              <a:gd name="adj2" fmla="val 1039976"/>
              <a:gd name="adj3" fmla="val 20457681"/>
              <a:gd name="adj4" fmla="val 162747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55087" y="1866900"/>
            <a:ext cx="1469113" cy="3860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26993" y="1843015"/>
            <a:ext cx="863423" cy="3860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41660" y="3792394"/>
            <a:ext cx="4487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AFS is a </a:t>
            </a:r>
            <a:r>
              <a:rPr lang="en-US" sz="2200" b="1" dirty="0"/>
              <a:t>virtual filesystem </a:t>
            </a:r>
            <a:r>
              <a:rPr lang="en-US" sz="2200" dirty="0"/>
              <a:t>that accesses data over the internet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6460" y="4708667"/>
            <a:ext cx="3878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transparent to the user! they're "just" files!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7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91200" y="2405409"/>
            <a:ext cx="3276600" cy="1562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500" b="1" dirty="0">
                <a:solidFill>
                  <a:schemeClr val="tx1"/>
                </a:solidFill>
              </a:rPr>
              <a:t>User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new doors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530058"/>
          </a:xfrm>
        </p:spPr>
        <p:txBody>
          <a:bodyPr>
            <a:normAutofit/>
          </a:bodyPr>
          <a:lstStyle/>
          <a:p>
            <a:r>
              <a:rPr lang="en-US" dirty="0" err="1"/>
              <a:t>syscalls</a:t>
            </a:r>
            <a:r>
              <a:rPr lang="en-US" dirty="0"/>
              <a:t> are </a:t>
            </a:r>
            <a:r>
              <a:rPr lang="en-US" b="1" dirty="0"/>
              <a:t>fixed: </a:t>
            </a:r>
            <a:r>
              <a:rPr lang="en-US" dirty="0"/>
              <a:t>you </a:t>
            </a:r>
            <a:r>
              <a:rPr lang="en-US" i="1" dirty="0"/>
              <a:t>can't add new ones. </a:t>
            </a:r>
            <a:r>
              <a:rPr lang="en-US" dirty="0"/>
              <a:t>but there's a loophole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967510"/>
            <a:ext cx="8686800" cy="1252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 dirty="0">
                <a:solidFill>
                  <a:schemeClr val="tx1"/>
                </a:solidFill>
              </a:rPr>
              <a:t>Kernel</a:t>
            </a:r>
          </a:p>
          <a:p>
            <a:r>
              <a:rPr lang="en-US" sz="2500" b="1" dirty="0">
                <a:solidFill>
                  <a:schemeClr val="tx1"/>
                </a:solidFill>
              </a:rPr>
              <a:t>Space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4367647"/>
            <a:ext cx="2819400" cy="37767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/>
              <a:t>Syscall handler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59826" y="3834516"/>
            <a:ext cx="1898374" cy="555484"/>
            <a:chOff x="6559826" y="3082077"/>
            <a:chExt cx="1898374" cy="435937"/>
          </a:xfrm>
        </p:grpSpPr>
        <p:sp>
          <p:nvSpPr>
            <p:cNvPr id="9" name="Arrow: Down 16"/>
            <p:cNvSpPr/>
            <p:nvPr/>
          </p:nvSpPr>
          <p:spPr>
            <a:xfrm>
              <a:off x="6559826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17"/>
            <p:cNvSpPr/>
            <p:nvPr/>
          </p:nvSpPr>
          <p:spPr>
            <a:xfrm flipV="1">
              <a:off x="7767883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6238" y="4141921"/>
            <a:ext cx="1661695" cy="9033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Storage manager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0295" y="4141921"/>
            <a:ext cx="1676400" cy="9033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chemeClr val="tx1"/>
                </a:solidFill>
              </a:rPr>
              <a:t>cats.ko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8323" y="2833897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open(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"/dev/cats"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135793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we load </a:t>
            </a:r>
            <a:r>
              <a:rPr lang="en-US" sz="2200" b="1" dirty="0" err="1"/>
              <a:t>cats.ko</a:t>
            </a:r>
            <a:r>
              <a:rPr lang="en-US" sz="2200" dirty="0"/>
              <a:t>, it creates a device named </a:t>
            </a:r>
            <a:r>
              <a:rPr lang="en-US" sz="2200" b="1" dirty="0"/>
              <a:t>/dev/cats</a:t>
            </a:r>
            <a:r>
              <a:rPr lang="en-US" sz="2200" dirty="0"/>
              <a:t>.</a:t>
            </a:r>
          </a:p>
        </p:txBody>
      </p:sp>
      <p:sp>
        <p:nvSpPr>
          <p:cNvPr id="27" name="Right Arrow 26"/>
          <p:cNvSpPr/>
          <p:nvPr/>
        </p:nvSpPr>
        <p:spPr>
          <a:xfrm rot="10800000">
            <a:off x="3350882" y="4392505"/>
            <a:ext cx="561028" cy="3322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1738918"/>
            <a:ext cx="528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we open</a:t>
            </a:r>
            <a:r>
              <a:rPr lang="en-US" sz="2200" b="1" dirty="0"/>
              <a:t> /dev/cats</a:t>
            </a:r>
            <a:r>
              <a:rPr lang="en-US" sz="2200" dirty="0"/>
              <a:t>, we're opening a </a:t>
            </a:r>
            <a:r>
              <a:rPr lang="en-US" sz="2200" i="1" dirty="0"/>
              <a:t>communication channel </a:t>
            </a:r>
            <a:r>
              <a:rPr lang="en-US" sz="2200" dirty="0"/>
              <a:t>to </a:t>
            </a:r>
            <a:r>
              <a:rPr lang="en-US" sz="2200" b="1" dirty="0" err="1"/>
              <a:t>cats.ko</a:t>
            </a:r>
            <a:r>
              <a:rPr lang="en-US" sz="2200" dirty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300" y="2579753"/>
            <a:ext cx="450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when we read, we're </a:t>
            </a:r>
            <a:r>
              <a:rPr lang="en-US" sz="2200" i="1" dirty="0"/>
              <a:t>really</a:t>
            </a:r>
            <a:r>
              <a:rPr lang="en-US" sz="2200" dirty="0"/>
              <a:t> getting data from </a:t>
            </a:r>
            <a:r>
              <a:rPr lang="en-US" sz="2200" b="1" dirty="0" err="1"/>
              <a:t>cats.ko</a:t>
            </a:r>
            <a:r>
              <a:rPr lang="en-US" sz="2200" dirty="0"/>
              <a:t>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8323" y="3234035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read(...)</a:t>
            </a:r>
          </a:p>
        </p:txBody>
      </p:sp>
      <p:sp>
        <p:nvSpPr>
          <p:cNvPr id="33" name="Right Arrow 32"/>
          <p:cNvSpPr/>
          <p:nvPr/>
        </p:nvSpPr>
        <p:spPr>
          <a:xfrm rot="10800000">
            <a:off x="5334920" y="4395099"/>
            <a:ext cx="912559" cy="3322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5400000" flipH="1" flipV="1">
            <a:off x="5345700" y="2206344"/>
            <a:ext cx="630763" cy="4935623"/>
          </a:xfrm>
          <a:prstGeom prst="curvedConnector3">
            <a:avLst>
              <a:gd name="adj1" fmla="val -7516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mage result for android cat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75" y="4448476"/>
            <a:ext cx="572287" cy="5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7"/>
          <p:cNvSpPr/>
          <p:nvPr/>
        </p:nvSpPr>
        <p:spPr>
          <a:xfrm>
            <a:off x="3754044" y="3484431"/>
            <a:ext cx="1788984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/dev/cats</a:t>
            </a:r>
          </a:p>
        </p:txBody>
      </p:sp>
    </p:spTree>
    <p:extLst>
      <p:ext uri="{BB962C8B-B14F-4D97-AF65-F5344CB8AC3E}">
        <p14:creationId xmlns:p14="http://schemas.microsoft.com/office/powerpoint/2010/main" val="79660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83 C -0.00851 0.08084 0.13125 0.13667 0.22118 0.12834 C 0.31076 0.11973 0.4842 0.13 0.53784 -0.05139 C 0.57187 -0.19166 0.54253 -0.21777 0.54253 -0.2175 " pathEditMode="relative" rAng="0" ptsTypes="AAAA">
                                      <p:cBhvr>
                                        <p:cTn id="50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4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12" grpId="0" animBg="1"/>
      <p:bldP spid="14" grpId="0" animBg="1"/>
      <p:bldP spid="24" grpId="0"/>
      <p:bldP spid="25" grpId="0"/>
      <p:bldP spid="27" grpId="0" animBg="1"/>
      <p:bldP spid="29" grpId="0"/>
      <p:bldP spid="30" grpId="0"/>
      <p:bldP spid="31" grpId="0"/>
      <p:bldP spid="33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/dev/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b="1" dirty="0"/>
              <a:t>/dev/ </a:t>
            </a:r>
            <a:r>
              <a:rPr lang="en-US" dirty="0"/>
              <a:t>is the directory of devices, hardware and software.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904487"/>
            <a:ext cx="7848600" cy="178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00" y="1904488"/>
            <a:ext cx="220133" cy="1774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72983" y="1904486"/>
            <a:ext cx="486833" cy="1774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1200" y="1904488"/>
            <a:ext cx="533400" cy="1774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028700"/>
            <a:ext cx="276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column says </a:t>
            </a:r>
            <a:r>
              <a:rPr lang="en-US" sz="2200" b="1" dirty="0"/>
              <a:t>b</a:t>
            </a:r>
            <a:r>
              <a:rPr lang="en-US" sz="2200" dirty="0"/>
              <a:t>lock or </a:t>
            </a:r>
            <a:r>
              <a:rPr lang="en-US" sz="2200" b="1" dirty="0"/>
              <a:t>c</a:t>
            </a:r>
            <a:r>
              <a:rPr lang="en-US" sz="2200" dirty="0"/>
              <a:t>haracter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6815" y="1028700"/>
            <a:ext cx="2408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these are the </a:t>
            </a:r>
            <a:r>
              <a:rPr lang="en-US" sz="2200" b="1"/>
              <a:t>device numbers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9683" y="3678862"/>
            <a:ext cx="35433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the </a:t>
            </a:r>
            <a:r>
              <a:rPr lang="en-US" sz="2200" b="1" dirty="0"/>
              <a:t>major</a:t>
            </a:r>
            <a:r>
              <a:rPr lang="en-US" sz="2200" dirty="0"/>
              <a:t> number says "which </a:t>
            </a:r>
            <a:r>
              <a:rPr lang="en-US" sz="2200" b="1" dirty="0"/>
              <a:t>kernel module </a:t>
            </a:r>
            <a:r>
              <a:rPr lang="en-US" sz="2200" dirty="0"/>
              <a:t>created this device?"</a:t>
            </a:r>
            <a:br>
              <a:rPr lang="en-US" sz="2200" dirty="0"/>
            </a:br>
            <a:r>
              <a:rPr lang="en-US" sz="1050" dirty="0">
                <a:solidFill>
                  <a:srgbClr val="000000"/>
                </a:solidFill>
              </a:rPr>
              <a:t>sort of 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4600" y="3678862"/>
            <a:ext cx="384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</a:t>
            </a:r>
            <a:r>
              <a:rPr lang="en-US" sz="2200" b="1" dirty="0"/>
              <a:t>minor </a:t>
            </a:r>
            <a:r>
              <a:rPr lang="en-US" sz="2200" dirty="0"/>
              <a:t>number is used by the kernel module to identify all the devices it made</a:t>
            </a:r>
          </a:p>
        </p:txBody>
      </p:sp>
      <p:sp>
        <p:nvSpPr>
          <p:cNvPr id="15" name="Arc 14"/>
          <p:cNvSpPr/>
          <p:nvPr/>
        </p:nvSpPr>
        <p:spPr>
          <a:xfrm rot="5400000">
            <a:off x="3606499" y="3483346"/>
            <a:ext cx="671585" cy="671585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6200000" flipH="1">
            <a:off x="4749499" y="3483345"/>
            <a:ext cx="671585" cy="671585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/proc/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 boy. this has a lot of crap in it</a:t>
            </a:r>
          </a:p>
          <a:p>
            <a:r>
              <a:rPr lang="en-US" dirty="0"/>
              <a:t>the </a:t>
            </a:r>
            <a:r>
              <a:rPr lang="en-US" b="1" dirty="0"/>
              <a:t>numbered directories </a:t>
            </a:r>
            <a:r>
              <a:rPr lang="en-US" dirty="0"/>
              <a:t>are processes. they're the </a:t>
            </a:r>
            <a:r>
              <a:rPr lang="en-US" dirty="0" err="1"/>
              <a:t>pids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if you list one you'll see all sorts of stuff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you can </a:t>
            </a:r>
            <a:r>
              <a:rPr lang="en-US" b="1" dirty="0"/>
              <a:t>cat</a:t>
            </a:r>
            <a:r>
              <a:rPr lang="en-US" dirty="0"/>
              <a:t> or </a:t>
            </a:r>
            <a:r>
              <a:rPr lang="en-US" b="1" dirty="0"/>
              <a:t>less</a:t>
            </a:r>
            <a:r>
              <a:rPr lang="en-US" dirty="0"/>
              <a:t> many of these "files" to get info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fd</a:t>
            </a:r>
            <a:r>
              <a:rPr lang="en-US" b="1" dirty="0"/>
              <a:t>/</a:t>
            </a:r>
            <a:r>
              <a:rPr lang="en-US" dirty="0"/>
              <a:t> directory shows all open file descriptors </a:t>
            </a:r>
            <a:r>
              <a:rPr lang="mr-IN" dirty="0"/>
              <a:t>–</a:t>
            </a:r>
            <a:r>
              <a:rPr lang="en-US" dirty="0"/>
              <a:t> there's 0, 1, 2!</a:t>
            </a:r>
          </a:p>
          <a:p>
            <a:r>
              <a:rPr lang="en-US" dirty="0"/>
              <a:t>but then</a:t>
            </a:r>
            <a:r>
              <a:rPr lang="mr-IN" dirty="0"/>
              <a:t>…</a:t>
            </a:r>
            <a:r>
              <a:rPr lang="en-US" dirty="0"/>
              <a:t> they started dumping a bunch of </a:t>
            </a:r>
            <a:r>
              <a:rPr lang="en-US" i="1" dirty="0"/>
              <a:t>other</a:t>
            </a:r>
            <a:r>
              <a:rPr lang="en-US" dirty="0"/>
              <a:t> stuff in</a:t>
            </a:r>
            <a:r>
              <a:rPr lang="en-US" b="1" dirty="0"/>
              <a:t> /proc/</a:t>
            </a:r>
          </a:p>
          <a:p>
            <a:pPr lvl="1"/>
            <a:r>
              <a:rPr lang="en-US" dirty="0"/>
              <a:t>you can see the CPU info with </a:t>
            </a:r>
            <a:r>
              <a:rPr lang="en-US" b="1" dirty="0"/>
              <a:t>/proc/</a:t>
            </a:r>
            <a:r>
              <a:rPr lang="en-US" b="1" dirty="0" err="1"/>
              <a:t>cpuinfo</a:t>
            </a:r>
            <a:endParaRPr lang="en-US" b="1" dirty="0"/>
          </a:p>
          <a:p>
            <a:pPr lvl="1"/>
            <a:r>
              <a:rPr lang="en-US" dirty="0"/>
              <a:t>you can see the OS version with </a:t>
            </a:r>
            <a:r>
              <a:rPr lang="en-US" b="1" dirty="0"/>
              <a:t>/proc/version</a:t>
            </a:r>
          </a:p>
          <a:p>
            <a:pPr lvl="1"/>
            <a:r>
              <a:rPr lang="en-US" b="1" dirty="0"/>
              <a:t>/proc/modules</a:t>
            </a:r>
            <a:r>
              <a:rPr lang="en-US" dirty="0"/>
              <a:t> shows all the currently-loaded kernel modules</a:t>
            </a:r>
            <a:endParaRPr lang="en-US" b="1" dirty="0"/>
          </a:p>
          <a:p>
            <a:r>
              <a:rPr lang="en-US" dirty="0"/>
              <a:t>then they were like "maybe we should stop throwing things in /proc"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27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/sys/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modern way of accessing kernel features</a:t>
            </a:r>
          </a:p>
          <a:p>
            <a:r>
              <a:rPr lang="en-US" dirty="0"/>
              <a:t>it's much more hierarchical.</a:t>
            </a:r>
          </a:p>
          <a:p>
            <a:r>
              <a:rPr lang="en-US" b="1" dirty="0"/>
              <a:t>/sys/module/*/parameters </a:t>
            </a:r>
            <a:r>
              <a:rPr lang="en-US" dirty="0"/>
              <a:t>are module "options"</a:t>
            </a:r>
          </a:p>
          <a:p>
            <a:pPr lvl="1"/>
            <a:r>
              <a:rPr lang="en-US" dirty="0"/>
              <a:t>these wouldn't make sense as a device</a:t>
            </a:r>
          </a:p>
          <a:p>
            <a:pPr lvl="1"/>
            <a:r>
              <a:rPr lang="en-US" dirty="0"/>
              <a:t>but these are how your control panel might do things like set how long your screen stays on until it sleeps</a:t>
            </a:r>
          </a:p>
          <a:p>
            <a:r>
              <a:rPr lang="en-US" dirty="0"/>
              <a:t>most of the stuff in </a:t>
            </a:r>
            <a:r>
              <a:rPr lang="en-US" b="1" dirty="0"/>
              <a:t>/sys/</a:t>
            </a:r>
            <a:r>
              <a:rPr lang="en-US" dirty="0"/>
              <a:t> is pretty opaque to a normal user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36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kernel module is loaded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it can create one or more </a:t>
            </a:r>
            <a:r>
              <a:rPr lang="en-US" b="1" dirty="0"/>
              <a:t>devices</a:t>
            </a:r>
            <a:r>
              <a:rPr lang="en-US" dirty="0"/>
              <a:t> which appear in </a:t>
            </a:r>
            <a:r>
              <a:rPr lang="en-US" b="1" dirty="0"/>
              <a:t>/dev/</a:t>
            </a:r>
            <a:endParaRPr lang="en-US" dirty="0"/>
          </a:p>
          <a:p>
            <a:pPr lvl="1"/>
            <a:r>
              <a:rPr lang="en-US" dirty="0"/>
              <a:t>it can create </a:t>
            </a:r>
            <a:r>
              <a:rPr lang="en-US" b="1" dirty="0"/>
              <a:t>parameters</a:t>
            </a:r>
            <a:r>
              <a:rPr lang="en-US" dirty="0"/>
              <a:t> which appear in </a:t>
            </a:r>
            <a:r>
              <a:rPr lang="en-US" b="1" dirty="0"/>
              <a:t>/sys/module/</a:t>
            </a:r>
          </a:p>
          <a:p>
            <a:pPr lvl="1"/>
            <a:r>
              <a:rPr lang="en-US" dirty="0"/>
              <a:t>you can </a:t>
            </a:r>
            <a:r>
              <a:rPr lang="en-US" b="1" dirty="0"/>
              <a:t>interact</a:t>
            </a:r>
            <a:r>
              <a:rPr lang="en-US" dirty="0"/>
              <a:t> with it through those files</a:t>
            </a:r>
          </a:p>
          <a:p>
            <a:r>
              <a:rPr lang="en-US" dirty="0"/>
              <a:t>the kernel itself also places things in </a:t>
            </a:r>
            <a:r>
              <a:rPr lang="en-US" b="1" dirty="0"/>
              <a:t>/dev/, /proc/, </a:t>
            </a:r>
            <a:r>
              <a:rPr lang="en-US" dirty="0"/>
              <a:t>and </a:t>
            </a:r>
            <a:r>
              <a:rPr lang="en-US" b="1" dirty="0"/>
              <a:t>/sys/</a:t>
            </a:r>
          </a:p>
          <a:p>
            <a:r>
              <a:rPr lang="en-US" dirty="0"/>
              <a:t>this is all super flexible because </a:t>
            </a:r>
            <a:r>
              <a:rPr lang="en-US" b="1" dirty="0"/>
              <a:t>everything is a file!</a:t>
            </a:r>
          </a:p>
          <a:p>
            <a:pPr lvl="1"/>
            <a:r>
              <a:rPr lang="en-US" dirty="0"/>
              <a:t>no need to add a million </a:t>
            </a:r>
            <a:r>
              <a:rPr lang="en-US" dirty="0" err="1"/>
              <a:t>syscalls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57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Allocation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23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took my remote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219199"/>
          </a:xfrm>
        </p:spPr>
        <p:txBody>
          <a:bodyPr/>
          <a:lstStyle/>
          <a:p>
            <a:r>
              <a:rPr lang="en-US" dirty="0"/>
              <a:t>the OS, the overbearing micromanager that it is, </a:t>
            </a:r>
            <a:r>
              <a:rPr lang="en-US" b="1" dirty="0"/>
              <a:t>keeps track </a:t>
            </a:r>
            <a:r>
              <a:rPr lang="en-US" dirty="0"/>
              <a:t>of which process is using every resource on the system</a:t>
            </a:r>
          </a:p>
          <a:p>
            <a:r>
              <a:rPr lang="en-US" dirty="0"/>
              <a:t>each process has a </a:t>
            </a:r>
            <a:r>
              <a:rPr lang="en-US" b="1" dirty="0"/>
              <a:t>list of resources </a:t>
            </a:r>
            <a:r>
              <a:rPr lang="en-US" dirty="0"/>
              <a:t>that it's using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790700"/>
            <a:ext cx="1447800" cy="2052239"/>
            <a:chOff x="3924300" y="2019300"/>
            <a:chExt cx="1447800" cy="2052239"/>
          </a:xfrm>
        </p:grpSpPr>
        <p:sp>
          <p:nvSpPr>
            <p:cNvPr id="11" name="Rectangle 10"/>
            <p:cNvSpPr/>
            <p:nvPr/>
          </p:nvSpPr>
          <p:spPr>
            <a:xfrm>
              <a:off x="3924300" y="3309539"/>
              <a:ext cx="1447800" cy="76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4300" y="2411177"/>
              <a:ext cx="1447800" cy="898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Memory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4300" y="20193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Process 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62760"/>
              </p:ext>
            </p:extLst>
          </p:nvPr>
        </p:nvGraphicFramePr>
        <p:xfrm>
          <a:off x="1866900" y="1790700"/>
          <a:ext cx="32385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/dev/pts/1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/dev/pts/1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/dev/pts/1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file1.txt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105400" y="2190810"/>
            <a:ext cx="3238500" cy="1428690"/>
            <a:chOff x="5105400" y="2190810"/>
            <a:chExt cx="3238500" cy="1428690"/>
          </a:xfrm>
        </p:grpSpPr>
        <p:sp>
          <p:nvSpPr>
            <p:cNvPr id="16" name="Right Brace 15"/>
            <p:cNvSpPr/>
            <p:nvPr/>
          </p:nvSpPr>
          <p:spPr>
            <a:xfrm>
              <a:off x="5105400" y="2190810"/>
              <a:ext cx="381000" cy="1428690"/>
            </a:xfrm>
            <a:prstGeom prst="rightBrace">
              <a:avLst>
                <a:gd name="adj1" fmla="val 50168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7884" y="2710636"/>
              <a:ext cx="27760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/>
                <a:t>stdin</a:t>
              </a:r>
              <a:r>
                <a:rPr lang="en-US" sz="2200" dirty="0"/>
                <a:t>, </a:t>
              </a:r>
              <a:r>
                <a:rPr lang="en-US" sz="2200" dirty="0" err="1"/>
                <a:t>stdout</a:t>
              </a:r>
              <a:r>
                <a:rPr lang="en-US" sz="2200" dirty="0"/>
                <a:t>, </a:t>
              </a:r>
              <a:r>
                <a:rPr lang="en-US" sz="2200" dirty="0" err="1"/>
                <a:t>stderr</a:t>
              </a:r>
              <a:r>
                <a:rPr lang="mr-IN" sz="2200" dirty="0"/>
                <a:t>…</a:t>
              </a:r>
              <a:endParaRPr lang="en-US" sz="2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43500" y="3619500"/>
            <a:ext cx="3102707" cy="430887"/>
            <a:chOff x="5143500" y="3619500"/>
            <a:chExt cx="3102707" cy="430887"/>
          </a:xfrm>
        </p:grpSpPr>
        <p:sp>
          <p:nvSpPr>
            <p:cNvPr id="18" name="TextBox 17"/>
            <p:cNvSpPr txBox="1"/>
            <p:nvPr/>
          </p:nvSpPr>
          <p:spPr>
            <a:xfrm>
              <a:off x="5610549" y="3619500"/>
              <a:ext cx="26356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opened another file</a:t>
              </a: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5143500" y="3834943"/>
              <a:ext cx="46704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057400" y="4085731"/>
            <a:ext cx="5649752" cy="724423"/>
            <a:chOff x="5524500" y="3251894"/>
            <a:chExt cx="5649752" cy="724423"/>
          </a:xfrm>
        </p:grpSpPr>
        <p:sp>
          <p:nvSpPr>
            <p:cNvPr id="26" name="TextBox 25"/>
            <p:cNvSpPr txBox="1"/>
            <p:nvPr/>
          </p:nvSpPr>
          <p:spPr>
            <a:xfrm>
              <a:off x="5524500" y="3545430"/>
              <a:ext cx="56497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this is what the </a:t>
              </a:r>
              <a:r>
                <a:rPr lang="en-US" sz="2200" b="1" dirty="0">
                  <a:latin typeface="Consolas" charset="0"/>
                  <a:ea typeface="Consolas" charset="0"/>
                  <a:cs typeface="Consolas" charset="0"/>
                </a:rPr>
                <a:t>open()</a:t>
              </a:r>
              <a:r>
                <a:rPr lang="en-US" sz="2200" dirty="0"/>
                <a:t> syscall really returns!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786656" y="3251894"/>
              <a:ext cx="1" cy="34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010400" y="4976732"/>
            <a:ext cx="2025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I'm glossing over how memory is allocated but it's similar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6475" y="1821084"/>
            <a:ext cx="3258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let's look </a:t>
            </a:r>
            <a:r>
              <a:rPr lang="en-US" sz="2200"/>
              <a:t>at </a:t>
            </a:r>
            <a:r>
              <a:rPr lang="en-US" sz="2200" b="1">
                <a:latin typeface="Consolas" charset="0"/>
                <a:ea typeface="Consolas" charset="0"/>
                <a:cs typeface="Consolas" charset="0"/>
              </a:rPr>
              <a:t>/dev/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fd</a:t>
            </a:r>
            <a:endParaRPr lang="en-US" sz="2200" b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57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touch-a my remote! (animated)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the OS is the arbiter of who gets to access what things, and when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876559"/>
            <a:ext cx="1447800" cy="2052239"/>
            <a:chOff x="3924300" y="2019300"/>
            <a:chExt cx="1447800" cy="2052239"/>
          </a:xfrm>
        </p:grpSpPr>
        <p:sp>
          <p:nvSpPr>
            <p:cNvPr id="7" name="Rectangle 6"/>
            <p:cNvSpPr/>
            <p:nvPr/>
          </p:nvSpPr>
          <p:spPr>
            <a:xfrm>
              <a:off x="3924300" y="3309539"/>
              <a:ext cx="1447800" cy="76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Code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300" y="2411177"/>
              <a:ext cx="1447800" cy="898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Memory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4300" y="20193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Process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5600" y="1003431"/>
            <a:ext cx="1447800" cy="2052239"/>
            <a:chOff x="3924300" y="2019300"/>
            <a:chExt cx="1447800" cy="2052239"/>
          </a:xfrm>
        </p:grpSpPr>
        <p:sp>
          <p:nvSpPr>
            <p:cNvPr id="11" name="Rectangle 10"/>
            <p:cNvSpPr/>
            <p:nvPr/>
          </p:nvSpPr>
          <p:spPr>
            <a:xfrm>
              <a:off x="3924300" y="3309539"/>
              <a:ext cx="1447800" cy="76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4300" y="2411177"/>
              <a:ext cx="1447800" cy="898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Memory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4300" y="20193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Process 2</a:t>
              </a:r>
            </a:p>
          </p:txBody>
        </p:sp>
      </p:grpSp>
      <p:sp>
        <p:nvSpPr>
          <p:cNvPr id="15" name="Document 14"/>
          <p:cNvSpPr/>
          <p:nvPr/>
        </p:nvSpPr>
        <p:spPr>
          <a:xfrm>
            <a:off x="2816603" y="1276669"/>
            <a:ext cx="1447800" cy="182880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file1.txt</a:t>
            </a:r>
          </a:p>
          <a:p>
            <a:r>
              <a:rPr lang="en-US" dirty="0">
                <a:solidFill>
                  <a:schemeClr val="tx1"/>
                </a:solidFill>
              </a:rPr>
              <a:t>blah blah blah. this is some text. I'm a file. </a:t>
            </a:r>
            <a:r>
              <a:rPr lang="en-US" dirty="0" err="1">
                <a:solidFill>
                  <a:schemeClr val="tx1"/>
                </a:solidFill>
              </a:rPr>
              <a:t>wooooo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32201" y="1652768"/>
            <a:ext cx="609600" cy="8806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57200" y="3138346"/>
            <a:ext cx="1828800" cy="638242"/>
          </a:xfrm>
          <a:prstGeom prst="wedgeRoundRectCallout">
            <a:avLst>
              <a:gd name="adj1" fmla="val -12117"/>
              <a:gd name="adj2" fmla="val -12065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whee</a:t>
            </a:r>
            <a:r>
              <a:rPr lang="en-US" sz="1600" dirty="0">
                <a:solidFill>
                  <a:schemeClr val="tx1"/>
                </a:solidFill>
              </a:rPr>
              <a:t> I'm writing to file1.txt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679659" y="1403541"/>
            <a:ext cx="1828800" cy="638242"/>
          </a:xfrm>
          <a:prstGeom prst="wedgeRoundRectCallout">
            <a:avLst>
              <a:gd name="adj1" fmla="val 66323"/>
              <a:gd name="adj2" fmla="val 131710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hey! </a:t>
            </a:r>
            <a:r>
              <a:rPr lang="en-US" sz="1600" b="1" dirty="0">
                <a:solidFill>
                  <a:schemeClr val="tx1"/>
                </a:solidFill>
              </a:rPr>
              <a:t>delete file1.txt!!</a:t>
            </a:r>
          </a:p>
        </p:txBody>
      </p:sp>
      <p:sp>
        <p:nvSpPr>
          <p:cNvPr id="21" name="Rectangle 20"/>
          <p:cNvSpPr/>
          <p:nvPr/>
        </p:nvSpPr>
        <p:spPr>
          <a:xfrm rot="20700000">
            <a:off x="5688827" y="6121830"/>
            <a:ext cx="3086100" cy="608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Kernel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871831" y="3249062"/>
            <a:ext cx="1828800" cy="1437237"/>
          </a:xfrm>
          <a:prstGeom prst="wedgeRoundRectCallout">
            <a:avLst>
              <a:gd name="adj1" fmla="val 84213"/>
              <a:gd name="adj2" fmla="val 33067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woah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woah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woah</a:t>
            </a:r>
            <a:r>
              <a:rPr lang="en-US" sz="2000" dirty="0">
                <a:solidFill>
                  <a:srgbClr val="FF0000"/>
                </a:solidFill>
              </a:rPr>
              <a:t>. what? </a:t>
            </a:r>
            <a:r>
              <a:rPr lang="en-US" sz="2000" b="1" dirty="0">
                <a:solidFill>
                  <a:srgbClr val="FF0000"/>
                </a:solidFill>
              </a:rPr>
              <a:t>no. </a:t>
            </a:r>
            <a:r>
              <a:rPr lang="en-US" sz="2000" dirty="0">
                <a:solidFill>
                  <a:srgbClr val="FF0000"/>
                </a:solidFill>
              </a:rPr>
              <a:t>process 1 is using that.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060659" y="3408228"/>
            <a:ext cx="1066800" cy="559452"/>
          </a:xfrm>
          <a:prstGeom prst="wedgeRoundRectCallout">
            <a:avLst>
              <a:gd name="adj1" fmla="val 119318"/>
              <a:gd name="adj2" fmla="val -142894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oh</a:t>
            </a:r>
            <a:r>
              <a:rPr lang="mr-IN" sz="1600" dirty="0">
                <a:solidFill>
                  <a:schemeClr val="tx1"/>
                </a:solidFill>
              </a:rPr>
              <a:t>…</a:t>
            </a:r>
            <a:r>
              <a:rPr lang="en-US" sz="1600" dirty="0">
                <a:solidFill>
                  <a:schemeClr val="tx1"/>
                </a:solidFill>
              </a:rPr>
              <a:t> :(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310" y="3964311"/>
            <a:ext cx="2434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lsof</a:t>
            </a:r>
            <a:r>
              <a:rPr lang="en-US" sz="2200" dirty="0"/>
              <a:t> is a great shell command!</a:t>
            </a:r>
            <a:endParaRPr lang="en-US" sz="2200" b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6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5764 -0.33111 " pathEditMode="relative" rAng="0" ptsTypes="AA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16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21" grpId="0" animBg="1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not just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the OS keeps track of every resource like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Multidocument 5"/>
          <p:cNvSpPr/>
          <p:nvPr/>
        </p:nvSpPr>
        <p:spPr>
          <a:xfrm rot="20959614">
            <a:off x="362608" y="1191838"/>
            <a:ext cx="1544227" cy="1591376"/>
          </a:xfrm>
          <a:prstGeom prst="flowChartMulti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files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97" y="3867818"/>
            <a:ext cx="1539811" cy="15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ge result for computer mous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32" y="1901773"/>
            <a:ext cx="1484550" cy="8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15512" y="2744851"/>
            <a:ext cx="783985" cy="1062173"/>
          </a:xfrm>
          <a:prstGeom prst="rect">
            <a:avLst/>
          </a:prstGeom>
        </p:spPr>
      </p:pic>
      <p:pic>
        <p:nvPicPr>
          <p:cNvPr id="13" name="Picture 6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5" y="2476500"/>
            <a:ext cx="1371600" cy="12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age result for speaker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82" y="4179709"/>
            <a:ext cx="935186" cy="7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1942" y="2792703"/>
            <a:ext cx="2228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hardware</a:t>
            </a:r>
          </a:p>
          <a:p>
            <a:pPr algn="ctr"/>
            <a:r>
              <a:rPr lang="en-US" sz="3600" b="1" dirty="0"/>
              <a:t>devices!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4548" y="4265061"/>
            <a:ext cx="1395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software</a:t>
            </a:r>
          </a:p>
          <a:p>
            <a:pPr algn="ctr"/>
            <a:r>
              <a:rPr lang="en-US" sz="2400" i="1" dirty="0"/>
              <a:t>devices??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43600" y="986913"/>
            <a:ext cx="2759452" cy="2131847"/>
            <a:chOff x="5943600" y="986913"/>
            <a:chExt cx="2759452" cy="2131847"/>
          </a:xfrm>
        </p:grpSpPr>
        <p:grpSp>
          <p:nvGrpSpPr>
            <p:cNvPr id="8" name="Group 7"/>
            <p:cNvGrpSpPr/>
            <p:nvPr/>
          </p:nvGrpSpPr>
          <p:grpSpPr>
            <a:xfrm>
              <a:off x="5943600" y="986913"/>
              <a:ext cx="2656219" cy="1897299"/>
              <a:chOff x="5444455" y="846991"/>
              <a:chExt cx="3048000" cy="2177143"/>
            </a:xfrm>
          </p:grpSpPr>
          <p:pic>
            <p:nvPicPr>
              <p:cNvPr id="1026" name="Picture 2" descr="mage result for computer chip clipart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4455" y="846991"/>
                <a:ext cx="3048000" cy="2177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986455" y="1257300"/>
                <a:ext cx="2049503" cy="1059517"/>
              </a:xfrm>
              <a:prstGeom prst="rect">
                <a:avLst/>
              </a:prstGeom>
              <a:noFill/>
              <a:scene3d>
                <a:camera prst="orthographicFront">
                  <a:rot lat="19568436" lon="2771144" rev="18150305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/>
                  <a:t>RAM</a:t>
                </a:r>
              </a:p>
            </p:txBody>
          </p:sp>
        </p:grpSp>
        <p:pic>
          <p:nvPicPr>
            <p:cNvPr id="1028" name="Picture 4" descr="mage result for googly ey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8035">
              <a:off x="7670441" y="2086149"/>
              <a:ext cx="1032611" cy="103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271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sysadmin </a:t>
            </a:r>
            <a:r>
              <a:rPr lang="en-US" dirty="0"/>
              <a:t>(system administrator) has the ability to </a:t>
            </a:r>
            <a:r>
              <a:rPr lang="en-US" b="1" dirty="0"/>
              <a:t>put limits</a:t>
            </a:r>
            <a:r>
              <a:rPr lang="en-US" dirty="0"/>
              <a:t> on resources that users/processes can have</a:t>
            </a:r>
          </a:p>
          <a:p>
            <a:r>
              <a:rPr lang="en-US" dirty="0"/>
              <a:t>the </a:t>
            </a:r>
            <a:r>
              <a:rPr lang="en-US" b="1" dirty="0" err="1"/>
              <a:t>ulimit</a:t>
            </a:r>
            <a:r>
              <a:rPr lang="en-US" b="1" dirty="0"/>
              <a:t> </a:t>
            </a:r>
            <a:r>
              <a:rPr lang="en-US" dirty="0"/>
              <a:t>command lets you see and set those limits</a:t>
            </a:r>
          </a:p>
          <a:p>
            <a:pPr lvl="1"/>
            <a:r>
              <a:rPr lang="en-US" dirty="0" err="1"/>
              <a:t>ulimit</a:t>
            </a:r>
            <a:r>
              <a:rPr lang="en-US" dirty="0"/>
              <a:t> -a shows your limits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ulimit</a:t>
            </a:r>
            <a:r>
              <a:rPr lang="en-US" b="1" dirty="0">
                <a:solidFill>
                  <a:srgbClr val="FF0000"/>
                </a:solidFill>
              </a:rPr>
              <a:t> -u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your best defense against </a:t>
            </a:r>
            <a:r>
              <a:rPr lang="en-US" dirty="0" err="1"/>
              <a:t>forkbombing</a:t>
            </a:r>
            <a:r>
              <a:rPr lang="en-US" dirty="0"/>
              <a:t> </a:t>
            </a:r>
            <a:r>
              <a:rPr lang="en-US" dirty="0" err="1"/>
              <a:t>thoth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by default you can run up to 1024 processes</a:t>
            </a:r>
          </a:p>
          <a:p>
            <a:pPr lvl="2"/>
            <a:r>
              <a:rPr lang="en-US" dirty="0"/>
              <a:t>this is absurd</a:t>
            </a:r>
          </a:p>
          <a:p>
            <a:pPr lvl="1"/>
            <a:r>
              <a:rPr lang="en-US" dirty="0"/>
              <a:t>when you work on project 4, use e.g. </a:t>
            </a:r>
            <a:r>
              <a:rPr lang="en-US" b="1" dirty="0" err="1"/>
              <a:t>ulimit</a:t>
            </a:r>
            <a:r>
              <a:rPr lang="en-US" b="1" dirty="0"/>
              <a:t> -u 30</a:t>
            </a:r>
          </a:p>
          <a:p>
            <a:pPr lvl="1"/>
            <a:r>
              <a:rPr lang="en-US" dirty="0"/>
              <a:t>it only lasts for this login; if you log into </a:t>
            </a:r>
            <a:r>
              <a:rPr lang="en-US" dirty="0" err="1"/>
              <a:t>thoth</a:t>
            </a:r>
            <a:r>
              <a:rPr lang="en-US" dirty="0"/>
              <a:t> again, you're back to 1024 processes</a:t>
            </a:r>
          </a:p>
          <a:p>
            <a:pPr lvl="1"/>
            <a:r>
              <a:rPr lang="en-US" dirty="0"/>
              <a:t>if you do </a:t>
            </a:r>
            <a:r>
              <a:rPr lang="en-US" dirty="0" err="1"/>
              <a:t>forkbomb</a:t>
            </a:r>
            <a:r>
              <a:rPr lang="en-US" dirty="0"/>
              <a:t> it, you </a:t>
            </a:r>
            <a:r>
              <a:rPr lang="en-US" i="1" dirty="0"/>
              <a:t>will</a:t>
            </a:r>
            <a:r>
              <a:rPr lang="en-US" dirty="0"/>
              <a:t> still need some help killing the processes, so let me know if you did that.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0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Kernel Modules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038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Cakes on cakes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4870938" cy="4190998"/>
          </a:xfrm>
        </p:spPr>
        <p:txBody>
          <a:bodyPr/>
          <a:lstStyle/>
          <a:p>
            <a:r>
              <a:rPr lang="en-US" dirty="0"/>
              <a:t>remember the cake??</a:t>
            </a:r>
          </a:p>
          <a:p>
            <a:r>
              <a:rPr lang="en-US" dirty="0"/>
              <a:t>well the kernel has a whole </a:t>
            </a:r>
            <a:r>
              <a:rPr lang="en-US" dirty="0" err="1"/>
              <a:t>buncha</a:t>
            </a:r>
            <a:r>
              <a:rPr lang="en-US" dirty="0"/>
              <a:t> parts of its 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533400"/>
            <a:ext cx="4038600" cy="1562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500" b="1" dirty="0">
                <a:solidFill>
                  <a:schemeClr val="tx1"/>
                </a:solidFill>
              </a:rPr>
              <a:t>User</a:t>
            </a:r>
          </a:p>
          <a:p>
            <a:r>
              <a:rPr lang="en-US" sz="2500" b="1" dirty="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095500"/>
            <a:ext cx="8686800" cy="312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 dirty="0">
                <a:solidFill>
                  <a:schemeClr val="tx1"/>
                </a:solidFill>
              </a:rPr>
              <a:t>Kernel</a:t>
            </a:r>
          </a:p>
          <a:p>
            <a:r>
              <a:rPr lang="en-US" sz="2500" b="1" dirty="0">
                <a:solidFill>
                  <a:schemeClr val="tx1"/>
                </a:solidFill>
              </a:rPr>
              <a:t>Space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647700"/>
            <a:ext cx="2819400" cy="47992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/>
              <a:t>Program 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8062" y="1127627"/>
            <a:ext cx="2819400" cy="3645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Runtime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178062" y="1492185"/>
            <a:ext cx="2819400" cy="36909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OS API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6172200" y="2380640"/>
            <a:ext cx="2819400" cy="37767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/>
              <a:t>Syscall handler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59826" y="1847509"/>
            <a:ext cx="1898374" cy="555484"/>
            <a:chOff x="6559826" y="3082077"/>
            <a:chExt cx="1898374" cy="435937"/>
          </a:xfrm>
        </p:grpSpPr>
        <p:sp>
          <p:nvSpPr>
            <p:cNvPr id="16" name="Arrow: Down 16"/>
            <p:cNvSpPr/>
            <p:nvPr/>
          </p:nvSpPr>
          <p:spPr>
            <a:xfrm>
              <a:off x="6559826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7"/>
            <p:cNvSpPr/>
            <p:nvPr/>
          </p:nvSpPr>
          <p:spPr>
            <a:xfrm flipV="1">
              <a:off x="7767883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66338" y="-37174"/>
            <a:ext cx="2819400" cy="879662"/>
            <a:chOff x="6166338" y="-37174"/>
            <a:chExt cx="2819400" cy="879662"/>
          </a:xfrm>
        </p:grpSpPr>
        <p:sp>
          <p:nvSpPr>
            <p:cNvPr id="19" name="Freeform: Shape 23"/>
            <p:cNvSpPr/>
            <p:nvPr/>
          </p:nvSpPr>
          <p:spPr>
            <a:xfrm>
              <a:off x="6166338" y="644769"/>
              <a:ext cx="2819400" cy="197719"/>
            </a:xfrm>
            <a:custGeom>
              <a:avLst/>
              <a:gdLst>
                <a:gd name="connsiteX0" fmla="*/ 0 w 2819400"/>
                <a:gd name="connsiteY0" fmla="*/ 0 h 304800"/>
                <a:gd name="connsiteX1" fmla="*/ 199293 w 2819400"/>
                <a:gd name="connsiteY1" fmla="*/ 211016 h 304800"/>
                <a:gd name="connsiteX2" fmla="*/ 468924 w 2819400"/>
                <a:gd name="connsiteY2" fmla="*/ 298939 h 304800"/>
                <a:gd name="connsiteX3" fmla="*/ 873370 w 2819400"/>
                <a:gd name="connsiteY3" fmla="*/ 211016 h 304800"/>
                <a:gd name="connsiteX4" fmla="*/ 1225062 w 2819400"/>
                <a:gd name="connsiteY4" fmla="*/ 246185 h 304800"/>
                <a:gd name="connsiteX5" fmla="*/ 1535724 w 2819400"/>
                <a:gd name="connsiteY5" fmla="*/ 158262 h 304800"/>
                <a:gd name="connsiteX6" fmla="*/ 1893277 w 2819400"/>
                <a:gd name="connsiteY6" fmla="*/ 304800 h 304800"/>
                <a:gd name="connsiteX7" fmla="*/ 2227385 w 2819400"/>
                <a:gd name="connsiteY7" fmla="*/ 257908 h 304800"/>
                <a:gd name="connsiteX8" fmla="*/ 2491154 w 2819400"/>
                <a:gd name="connsiteY8" fmla="*/ 228600 h 304800"/>
                <a:gd name="connsiteX9" fmla="*/ 2667000 w 2819400"/>
                <a:gd name="connsiteY9" fmla="*/ 263769 h 304800"/>
                <a:gd name="connsiteX10" fmla="*/ 2819400 w 2819400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9400" h="304800">
                  <a:moveTo>
                    <a:pt x="0" y="0"/>
                  </a:moveTo>
                  <a:cubicBezTo>
                    <a:pt x="60569" y="80596"/>
                    <a:pt x="121139" y="161193"/>
                    <a:pt x="199293" y="211016"/>
                  </a:cubicBezTo>
                  <a:cubicBezTo>
                    <a:pt x="277447" y="260839"/>
                    <a:pt x="356578" y="298939"/>
                    <a:pt x="468924" y="298939"/>
                  </a:cubicBezTo>
                  <a:cubicBezTo>
                    <a:pt x="581270" y="298939"/>
                    <a:pt x="747347" y="219808"/>
                    <a:pt x="873370" y="211016"/>
                  </a:cubicBezTo>
                  <a:cubicBezTo>
                    <a:pt x="999393" y="202224"/>
                    <a:pt x="1114670" y="254977"/>
                    <a:pt x="1225062" y="246185"/>
                  </a:cubicBezTo>
                  <a:cubicBezTo>
                    <a:pt x="1335454" y="237393"/>
                    <a:pt x="1424355" y="148493"/>
                    <a:pt x="1535724" y="158262"/>
                  </a:cubicBezTo>
                  <a:cubicBezTo>
                    <a:pt x="1647093" y="168031"/>
                    <a:pt x="1778000" y="288192"/>
                    <a:pt x="1893277" y="304800"/>
                  </a:cubicBezTo>
                  <a:lnTo>
                    <a:pt x="2227385" y="257908"/>
                  </a:lnTo>
                  <a:cubicBezTo>
                    <a:pt x="2327031" y="245208"/>
                    <a:pt x="2417885" y="227623"/>
                    <a:pt x="2491154" y="228600"/>
                  </a:cubicBezTo>
                  <a:cubicBezTo>
                    <a:pt x="2564423" y="229577"/>
                    <a:pt x="2612292" y="301869"/>
                    <a:pt x="2667000" y="263769"/>
                  </a:cubicBezTo>
                  <a:cubicBezTo>
                    <a:pt x="2721708" y="225669"/>
                    <a:pt x="2770554" y="112834"/>
                    <a:pt x="2819400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444" y="-6535"/>
              <a:ext cx="142951" cy="8002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8667" y="-4770"/>
              <a:ext cx="142951" cy="8002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62753" y="-143"/>
              <a:ext cx="142951" cy="8002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86800" y="-37174"/>
              <a:ext cx="142951" cy="80024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 rot="21254835">
            <a:off x="4835988" y="1871987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syscalls</a:t>
            </a:r>
            <a:r>
              <a:rPr lang="en-US" sz="2800" b="1" dirty="0"/>
              <a:t>!!!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92246" y="2868524"/>
            <a:ext cx="1704239" cy="9033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Scheduler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1379" y="2868525"/>
            <a:ext cx="1760943" cy="90336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Memory manager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16972" y="2874467"/>
            <a:ext cx="1661695" cy="9033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Storage manager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92246" y="3975694"/>
            <a:ext cx="3650076" cy="9033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scary low-level code to control the CPU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7313345" y="2868525"/>
            <a:ext cx="1661695" cy="903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Hardware access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16972" y="3975694"/>
            <a:ext cx="3458068" cy="9033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 hole</a:t>
            </a:r>
          </a:p>
        </p:txBody>
      </p:sp>
    </p:spTree>
    <p:extLst>
      <p:ext uri="{BB962C8B-B14F-4D97-AF65-F5344CB8AC3E}">
        <p14:creationId xmlns:p14="http://schemas.microsoft.com/office/powerpoint/2010/main" val="78063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5" grpId="0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02 - C - Basics</Template>
  <TotalTime>11017</TotalTime>
  <Words>1663</Words>
  <Application>Microsoft Macintosh PowerPoint</Application>
  <PresentationFormat>On-screen Show (16:10)</PresentationFormat>
  <Paragraphs>299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Kernel –  Device Drivers (part 1)</vt:lpstr>
      <vt:lpstr>Class announcements</vt:lpstr>
      <vt:lpstr>Resource Allocation</vt:lpstr>
      <vt:lpstr>Who took my remote</vt:lpstr>
      <vt:lpstr>No touch-a my remote! (animated)</vt:lpstr>
      <vt:lpstr>It's not just files</vt:lpstr>
      <vt:lpstr>Limits</vt:lpstr>
      <vt:lpstr>Kernel Modules</vt:lpstr>
      <vt:lpstr>Cakes on cakes</vt:lpstr>
      <vt:lpstr>Plug 'N' Play</vt:lpstr>
      <vt:lpstr>Intractable</vt:lpstr>
      <vt:lpstr>Like plugins, but way scarier</vt:lpstr>
      <vt:lpstr>How it works</vt:lpstr>
      <vt:lpstr>Device Drivers</vt:lpstr>
      <vt:lpstr>beep beep honk honk</vt:lpstr>
      <vt:lpstr>Kinds of devices</vt:lpstr>
      <vt:lpstr>What do you think (animated)</vt:lpstr>
      <vt:lpstr>If you have a hard time classifying something…</vt:lpstr>
      <vt:lpstr>Software devices</vt:lpstr>
      <vt:lpstr>The Kernel's Virtual Filesystems</vt:lpstr>
      <vt:lpstr>"File" system</vt:lpstr>
      <vt:lpstr>Opening new doors</vt:lpstr>
      <vt:lpstr>/dev/</vt:lpstr>
      <vt:lpstr>/proc/</vt:lpstr>
      <vt:lpstr>/sys/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- Basics</dc:title>
  <dc:creator>me</dc:creator>
  <cp:lastModifiedBy>Billingsley, Jarrett F</cp:lastModifiedBy>
  <cp:revision>510</cp:revision>
  <cp:lastPrinted>2018-11-04T06:03:28Z</cp:lastPrinted>
  <dcterms:created xsi:type="dcterms:W3CDTF">2017-01-24T02:14:22Z</dcterms:created>
  <dcterms:modified xsi:type="dcterms:W3CDTF">2024-03-25T21:59:40Z</dcterms:modified>
</cp:coreProperties>
</file>